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72" r:id="rId5"/>
    <p:sldId id="274" r:id="rId6"/>
    <p:sldId id="313" r:id="rId7"/>
    <p:sldId id="273" r:id="rId8"/>
    <p:sldId id="276" r:id="rId9"/>
    <p:sldId id="277" r:id="rId10"/>
    <p:sldId id="278" r:id="rId11"/>
    <p:sldId id="279" r:id="rId12"/>
    <p:sldId id="282" r:id="rId13"/>
    <p:sldId id="285" r:id="rId14"/>
    <p:sldId id="286" r:id="rId15"/>
    <p:sldId id="308" r:id="rId16"/>
    <p:sldId id="292" r:id="rId17"/>
    <p:sldId id="288" r:id="rId18"/>
    <p:sldId id="317" r:id="rId19"/>
    <p:sldId id="316" r:id="rId20"/>
    <p:sldId id="293" r:id="rId21"/>
    <p:sldId id="289" r:id="rId22"/>
    <p:sldId id="310" r:id="rId23"/>
    <p:sldId id="290" r:id="rId24"/>
    <p:sldId id="294" r:id="rId25"/>
    <p:sldId id="297" r:id="rId26"/>
    <p:sldId id="299" r:id="rId27"/>
    <p:sldId id="296" r:id="rId28"/>
    <p:sldId id="301" r:id="rId29"/>
    <p:sldId id="302" r:id="rId30"/>
    <p:sldId id="304"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Oxfam TSTAR PRO 1" panose="020B0604020202020204" charset="0"/>
      <p:regular r:id="rId36"/>
    </p:embeddedFont>
    <p:embeddedFont>
      <p:font typeface="Oxfam TSTAR PRO 2"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ommission.europa.eu/funding-tenders/procedures-guidelines-tenders/information-contractors-and-beneficiaries/exchange-rate-inforeuro_en"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international-partnerships.ec.europa.eu/system/files/2022-09/Per%20diem%20rates%20-%2025%20July%202022.pdf"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kadinkoophibe@kedv.org.tr"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7078" y="8336425"/>
            <a:ext cx="21342157" cy="2294282"/>
          </a:xfrm>
          <a:custGeom>
            <a:avLst/>
            <a:gdLst/>
            <a:ahLst/>
            <a:cxnLst/>
            <a:rect l="l" t="t" r="r" b="b"/>
            <a:pathLst>
              <a:path w="21342157" h="2294282">
                <a:moveTo>
                  <a:pt x="0" y="0"/>
                </a:moveTo>
                <a:lnTo>
                  <a:pt x="21342156" y="0"/>
                </a:lnTo>
                <a:lnTo>
                  <a:pt x="21342156" y="2294282"/>
                </a:lnTo>
                <a:lnTo>
                  <a:pt x="0" y="2294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7196334" y="0"/>
            <a:ext cx="3895332" cy="3310134"/>
          </a:xfrm>
          <a:custGeom>
            <a:avLst/>
            <a:gdLst/>
            <a:ahLst/>
            <a:cxnLst/>
            <a:rect l="l" t="t" r="r" b="b"/>
            <a:pathLst>
              <a:path w="3895332" h="3310134">
                <a:moveTo>
                  <a:pt x="0" y="0"/>
                </a:moveTo>
                <a:lnTo>
                  <a:pt x="3895332" y="0"/>
                </a:lnTo>
                <a:lnTo>
                  <a:pt x="3895332" y="3310134"/>
                </a:lnTo>
                <a:lnTo>
                  <a:pt x="0" y="3310134"/>
                </a:lnTo>
                <a:lnTo>
                  <a:pt x="0" y="0"/>
                </a:lnTo>
                <a:close/>
              </a:path>
            </a:pathLst>
          </a:custGeom>
          <a:blipFill>
            <a:blip r:embed="rId4"/>
            <a:stretch>
              <a:fillRect/>
            </a:stretch>
          </a:blipFill>
        </p:spPr>
        <p:txBody>
          <a:bodyPr/>
          <a:lstStyle/>
          <a:p>
            <a:endParaRPr lang="tr-TR"/>
          </a:p>
        </p:txBody>
      </p:sp>
      <p:sp>
        <p:nvSpPr>
          <p:cNvPr id="4" name="TextBox 4"/>
          <p:cNvSpPr txBox="1"/>
          <p:nvPr/>
        </p:nvSpPr>
        <p:spPr>
          <a:xfrm>
            <a:off x="1028700" y="3633944"/>
            <a:ext cx="16230600" cy="4141583"/>
          </a:xfrm>
          <a:prstGeom prst="rect">
            <a:avLst/>
          </a:prstGeom>
        </p:spPr>
        <p:txBody>
          <a:bodyPr lIns="0" tIns="0" rIns="0" bIns="0" rtlCol="0" anchor="t">
            <a:spAutoFit/>
          </a:bodyPr>
          <a:lstStyle/>
          <a:p>
            <a:pPr algn="ctr">
              <a:lnSpc>
                <a:spcPts val="8679"/>
              </a:lnSpc>
            </a:pPr>
            <a:r>
              <a:rPr lang="en-US" sz="6199" dirty="0">
                <a:solidFill>
                  <a:srgbClr val="53297D"/>
                </a:solidFill>
                <a:latin typeface="Oxfam TSTAR PRO 1"/>
              </a:rPr>
              <a:t>Kadın </a:t>
            </a:r>
            <a:r>
              <a:rPr lang="en-US" sz="6199" dirty="0" err="1">
                <a:solidFill>
                  <a:srgbClr val="53297D"/>
                </a:solidFill>
                <a:latin typeface="Oxfam TSTAR PRO 1"/>
              </a:rPr>
              <a:t>Kooperatİflerİ</a:t>
            </a:r>
            <a:r>
              <a:rPr lang="en-US" sz="6199" dirty="0">
                <a:solidFill>
                  <a:srgbClr val="53297D"/>
                </a:solidFill>
                <a:latin typeface="Oxfam TSTAR PRO 1"/>
              </a:rPr>
              <a:t> </a:t>
            </a:r>
            <a:r>
              <a:rPr lang="en-US" sz="6199" dirty="0" err="1">
                <a:solidFill>
                  <a:srgbClr val="53297D"/>
                </a:solidFill>
                <a:latin typeface="Oxfam TSTAR PRO 1"/>
              </a:rPr>
              <a:t>Destek</a:t>
            </a:r>
            <a:r>
              <a:rPr lang="en-US" sz="6199" dirty="0">
                <a:solidFill>
                  <a:srgbClr val="53297D"/>
                </a:solidFill>
                <a:latin typeface="Oxfam TSTAR PRO 1"/>
              </a:rPr>
              <a:t> </a:t>
            </a:r>
            <a:r>
              <a:rPr lang="en-US" sz="6199" dirty="0" err="1">
                <a:solidFill>
                  <a:srgbClr val="53297D"/>
                </a:solidFill>
                <a:latin typeface="Oxfam TSTAR PRO 1"/>
              </a:rPr>
              <a:t>Programı</a:t>
            </a:r>
            <a:r>
              <a:rPr lang="en-US" sz="6199" dirty="0">
                <a:solidFill>
                  <a:srgbClr val="53297D"/>
                </a:solidFill>
                <a:latin typeface="Oxfam TSTAR PRO 1"/>
              </a:rPr>
              <a:t> </a:t>
            </a:r>
            <a:r>
              <a:rPr lang="en-US" sz="6199" dirty="0" err="1">
                <a:solidFill>
                  <a:srgbClr val="53297D"/>
                </a:solidFill>
                <a:latin typeface="Oxfam TSTAR PRO 1"/>
              </a:rPr>
              <a:t>Bİlgİlendİrme</a:t>
            </a:r>
            <a:r>
              <a:rPr lang="en-US" sz="6199" dirty="0">
                <a:solidFill>
                  <a:srgbClr val="53297D"/>
                </a:solidFill>
                <a:latin typeface="Oxfam TSTAR PRO 1"/>
              </a:rPr>
              <a:t> </a:t>
            </a:r>
            <a:r>
              <a:rPr lang="en-US" sz="6199" dirty="0" err="1">
                <a:solidFill>
                  <a:srgbClr val="53297D"/>
                </a:solidFill>
                <a:latin typeface="Oxfam TSTAR PRO 1"/>
              </a:rPr>
              <a:t>Toplantısı</a:t>
            </a:r>
            <a:r>
              <a:rPr lang="tr-TR" sz="6199" dirty="0">
                <a:solidFill>
                  <a:srgbClr val="53297D"/>
                </a:solidFill>
                <a:latin typeface="Oxfam TSTAR PRO 1"/>
              </a:rPr>
              <a:t> - 2</a:t>
            </a:r>
            <a:endParaRPr lang="en-US" sz="6199" dirty="0">
              <a:solidFill>
                <a:srgbClr val="53297D"/>
              </a:solidFill>
              <a:latin typeface="Oxfam TSTAR PRO 1"/>
            </a:endParaRPr>
          </a:p>
          <a:p>
            <a:pPr algn="ctr">
              <a:lnSpc>
                <a:spcPts val="8609"/>
              </a:lnSpc>
            </a:pPr>
            <a:r>
              <a:rPr lang="tr-TR" sz="5599" dirty="0">
                <a:solidFill>
                  <a:srgbClr val="53297D"/>
                </a:solidFill>
                <a:latin typeface="Oxfam TSTAR PRO 2"/>
              </a:rPr>
              <a:t>27 Aralık 2023</a:t>
            </a:r>
            <a:endParaRPr lang="en-US" sz="5599" dirty="0">
              <a:solidFill>
                <a:srgbClr val="53297D"/>
              </a:solidFill>
              <a:latin typeface="Oxfam TSTAR PRO 2"/>
            </a:endParaRPr>
          </a:p>
          <a:p>
            <a:pPr algn="ctr">
              <a:lnSpc>
                <a:spcPts val="6929"/>
              </a:lnSpc>
            </a:pPr>
            <a:r>
              <a:rPr lang="en-US" sz="4949" dirty="0">
                <a:solidFill>
                  <a:srgbClr val="53297D"/>
                </a:solidFill>
                <a:latin typeface="Oxfam TSTAR PRO 1"/>
              </a:rPr>
              <a:t> </a:t>
            </a:r>
          </a:p>
        </p:txBody>
      </p:sp>
      <p:sp>
        <p:nvSpPr>
          <p:cNvPr id="5" name="Freeform 5"/>
          <p:cNvSpPr/>
          <p:nvPr/>
        </p:nvSpPr>
        <p:spPr>
          <a:xfrm>
            <a:off x="1028700" y="8410484"/>
            <a:ext cx="3781446" cy="1695632"/>
          </a:xfrm>
          <a:custGeom>
            <a:avLst/>
            <a:gdLst/>
            <a:ahLst/>
            <a:cxnLst/>
            <a:rect l="l" t="t" r="r" b="b"/>
            <a:pathLst>
              <a:path w="3781446" h="1695632">
                <a:moveTo>
                  <a:pt x="0" y="0"/>
                </a:moveTo>
                <a:lnTo>
                  <a:pt x="3781446" y="0"/>
                </a:lnTo>
                <a:lnTo>
                  <a:pt x="3781446" y="1695632"/>
                </a:lnTo>
                <a:lnTo>
                  <a:pt x="0" y="1695632"/>
                </a:lnTo>
                <a:lnTo>
                  <a:pt x="0" y="0"/>
                </a:lnTo>
                <a:close/>
              </a:path>
            </a:pathLst>
          </a:custGeom>
          <a:blipFill>
            <a:blip r:embed="rId5"/>
            <a:stretch>
              <a:fillRect l="-3421" r="-125456"/>
            </a:stretch>
          </a:blipFill>
        </p:spPr>
        <p:txBody>
          <a:bodyPr/>
          <a:lstStyle/>
          <a:p>
            <a:endParaRPr lang="tr-TR"/>
          </a:p>
        </p:txBody>
      </p:sp>
      <p:sp>
        <p:nvSpPr>
          <p:cNvPr id="6" name="Freeform 6"/>
          <p:cNvSpPr/>
          <p:nvPr/>
        </p:nvSpPr>
        <p:spPr>
          <a:xfrm>
            <a:off x="13477854" y="8504804"/>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5"/>
            <a:stretch>
              <a:fillRect l="-102009" t="-230" r="-2342" b="-230"/>
            </a:stretch>
          </a:blipFill>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Program Kapsamında Desteklenebilecek Faaliyetler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just">
              <a:lnSpc>
                <a:spcPct val="107000"/>
              </a:lnSpc>
              <a:spcAft>
                <a:spcPts val="800"/>
              </a:spcAft>
            </a:pPr>
            <a:endParaRPr lang="tr-TR" sz="2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2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Öncelik 3:</a:t>
            </a: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Kadınların ve kadın kooperatiflerinin yerel, merkezi düzeyde karar alma süreçlerine etki edebilmesi amacıyla kalıcı, sürdürülebilir </a:t>
            </a:r>
            <a:r>
              <a:rPr lang="tr-TR" sz="2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işbirlikleri</a:t>
            </a: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ile yerel, bölgesel ve uluslararası </a:t>
            </a:r>
            <a:r>
              <a:rPr lang="tr-TR" sz="2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ağlar kurmalarını</a:t>
            </a: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ve/veya ağlara katılmalarını desteklemek, </a:t>
            </a:r>
          </a:p>
          <a:p>
            <a:pPr algn="just">
              <a:lnSpc>
                <a:spcPct val="107000"/>
              </a:lnSpc>
              <a:spcAft>
                <a:spcPts val="800"/>
              </a:spcAft>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 için potansiyel taşıyan coğrafi, tematik ve sektörel ağlara yönelik araştırma faaliyetleri düzenlenmesi, raporlanması ve kamuyla paylaşılması, </a:t>
            </a:r>
          </a:p>
          <a:p>
            <a:pPr algn="just">
              <a:lnSpc>
                <a:spcPct val="107000"/>
              </a:lnSpc>
              <a:spcAft>
                <a:spcPts val="800"/>
              </a:spcAft>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uluslararası ve ulusal düzeydeki mevcut ağlarla işbirliği geliştirmeleri, bu ağlara katılmaları ve yeni ağlar oluşturmalarına yönelik toplantı, çalışma ziyareti, eğitim, çalıştay vb. faaliyetler gibi hazırlık çalışmaları, </a:t>
            </a:r>
          </a:p>
          <a:p>
            <a:pPr algn="just">
              <a:lnSpc>
                <a:spcPct val="107000"/>
              </a:lnSpc>
              <a:spcAft>
                <a:spcPts val="800"/>
              </a:spcAft>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 arasındaki işbirliğini ve ağları güçlendirmeye yönelik araştırma, eğitim, toplantı, çalıştay vb. çalışmalar,</a:t>
            </a:r>
          </a:p>
          <a:p>
            <a:pPr algn="just">
              <a:lnSpc>
                <a:spcPct val="107000"/>
              </a:lnSpc>
              <a:spcAft>
                <a:spcPts val="800"/>
              </a:spcAft>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ortak hammadde tedariki, ortak pazarlama ve satış kanalları ve araçları, kooperatifler arası tedarik zincirleri geliştirmelerine yönelik ağ oluşturma faaliyetleri,</a:t>
            </a:r>
          </a:p>
          <a:p>
            <a:pPr algn="just">
              <a:lnSpc>
                <a:spcPct val="107000"/>
              </a:lnSpc>
              <a:spcAft>
                <a:spcPts val="800"/>
              </a:spcAft>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Üretilen ürünlerin pazarlanması, ürün çeşitliliği gibi konularda özel sektör başta olmak üzere ilgili tüm paydaşlar ile işbirliği geliştirmeye yönelik toplantı, eğitim ve tanıtım faaliyetleri, </a:t>
            </a:r>
            <a:endParaRPr lang="tr-TR" sz="2200" dirty="0">
              <a:solidFill>
                <a:schemeClr val="tx1"/>
              </a:solidFill>
            </a:endParaRPr>
          </a:p>
        </p:txBody>
      </p:sp>
    </p:spTree>
    <p:extLst>
      <p:ext uri="{BB962C8B-B14F-4D97-AF65-F5344CB8AC3E}">
        <p14:creationId xmlns:p14="http://schemas.microsoft.com/office/powerpoint/2010/main" val="92447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Uygun Maliyet Türleri ve Bütçe Kullanım Koşulları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6086321"/>
          </a:xfrm>
        </p:spPr>
        <p:txBody>
          <a:bodyPr>
            <a:noAutofit/>
          </a:bodyPr>
          <a:lstStyle/>
          <a:p>
            <a:pPr algn="just">
              <a:lnSpc>
                <a:spcPct val="107000"/>
              </a:lnSpc>
              <a:spcAft>
                <a:spcPts val="800"/>
              </a:spcAft>
            </a:pPr>
            <a:r>
              <a:rPr lang="tr-TR" sz="3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Proje bütçesi uygun maliyetlerden oluşmalıdır. Gerçekçi ve piyasa koşullarına uygun olmalıdır. Proje bütçesi Avro cinsinden hazırlanacaktır. Avrupa Konseyi’nin </a:t>
            </a:r>
          </a:p>
          <a:p>
            <a:pPr algn="just">
              <a:lnSpc>
                <a:spcPct val="107000"/>
              </a:lnSpc>
              <a:spcAft>
                <a:spcPts val="800"/>
              </a:spcAft>
            </a:pPr>
            <a:r>
              <a:rPr lang="tr-TR" sz="3800" dirty="0">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https://commission.europa.eu/funding-tenders/procedures-guidelines-tenders/information-contractors-and-beneficiaries/exchange-rate-inforeuro_en</a:t>
            </a:r>
            <a:endParaRPr lang="tr-TR" sz="3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3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adresinde belirtilen aylık kur bilgisi esas alınarak proje bütçeleri hazırlanmalıdır. Projede insan kaynakları dışında bütün giderler KDV’den muaf hesaplanmalıdır. </a:t>
            </a:r>
            <a:endParaRPr lang="tr-TR" sz="3800" dirty="0">
              <a:solidFill>
                <a:schemeClr val="tx1"/>
              </a:solidFill>
            </a:endParaRPr>
          </a:p>
        </p:txBody>
      </p:sp>
    </p:spTree>
    <p:extLst>
      <p:ext uri="{BB962C8B-B14F-4D97-AF65-F5344CB8AC3E}">
        <p14:creationId xmlns:p14="http://schemas.microsoft.com/office/powerpoint/2010/main" val="252789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Uygun Maliyet Türleri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algn="just">
              <a:lnSpc>
                <a:spcPct val="107000"/>
              </a:lnSpc>
              <a:spcAft>
                <a:spcPts val="800"/>
              </a:spcAft>
            </a:pPr>
            <a:endParaRPr lang="tr-TR" sz="2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İnsan kaynakları uygun maliyettir, fakat sadece projenin yürütülmesi ile ilgili olarak asgari ücret üzerinden yarı zamanlı bir kişi istihdam edilebilir. Proje kapsamında insan kaynakları kaleminde çalıştırılacak olan kişinin SGK sistemine dahil edilmesi ve tüm giderlerinin yani işçi ve işveren payları, primler ve vergilerin ödenmesi gerekir. Bu nedenle bütçeye yazılacak olan rakam tüm giderler dahil brüt rakam olmalıdır. </a:t>
            </a:r>
          </a:p>
          <a:p>
            <a:pPr marL="342900" lvl="0" indent="-342900" algn="just">
              <a:lnSpc>
                <a:spcPct val="107000"/>
              </a:lnSpc>
              <a:buFont typeface="Calibri" panose="020F0502020204030204" pitchFamily="34" charset="0"/>
              <a:buChar char="-"/>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Harcırahlar proje bütçesinde tanımlanan insan kaynağının uluslararası seyahati durumunda uygun maliyettir, harcırah kullanımı usulleri ve miktarı, Avrupa Konseyi’nin </a:t>
            </a:r>
          </a:p>
          <a:p>
            <a:pPr marL="457200" algn="just">
              <a:lnSpc>
                <a:spcPct val="107000"/>
              </a:lnSpc>
            </a:pPr>
            <a:r>
              <a:rPr lang="tr-TR" sz="2200" u="sng" dirty="0">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https://international-partnerships.ec.europa.eu/system/files/2022-09/Per%20diem%20rates%20-%2025%20July%202022.pdf</a:t>
            </a: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457200" algn="just">
              <a:lnSpc>
                <a:spcPct val="107000"/>
              </a:lnSpc>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adresinde tanımlanan kurallara göre belirlenmelidir. (Harcırah maliyetinin hangi faaliyetle ilgisi olduğu gerekçelendirilmelidir. Ek 2 Bütçe Formu, 2.Giderlerin Gerekçesi sayfasında detaylı olarak açıklanmalıdır.)</a:t>
            </a:r>
          </a:p>
          <a:p>
            <a:pPr marL="342900" lvl="0" indent="-342900" algn="just">
              <a:lnSpc>
                <a:spcPct val="107000"/>
              </a:lnSpc>
              <a:buFont typeface="Calibri" panose="020F0502020204030204" pitchFamily="34" charset="0"/>
              <a:buChar char="-"/>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Seyahat giderleri (Nereye ne için seyahat edileceği, hangi faaliyetle ilgisi olduğu gerekçelendirilmelidir. Ek 2 Bütçe Formu, 2.Giderlerin Gerekçesi sayfasında detaylı olarak açıklanmalıdır.)</a:t>
            </a:r>
          </a:p>
          <a:p>
            <a:pPr marL="342900" lvl="0" indent="-342900" algn="just">
              <a:lnSpc>
                <a:spcPct val="107000"/>
              </a:lnSpc>
              <a:buFont typeface="Calibri" panose="020F0502020204030204" pitchFamily="34" charset="0"/>
              <a:buChar char="-"/>
            </a:pPr>
            <a:r>
              <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Ekipman (talep edilen toplam bütçenin %20’sinden fazla olamaz, neden alınacağı, hangi faaliyette ve projeden sonra hangi amaçla kullanılacağı gerekçelendirilmelidir. Bu kapsamda sadece ofis ekipmanı alınabilir.)</a:t>
            </a:r>
          </a:p>
          <a:p>
            <a:pPr marL="342900" lvl="0" indent="-342900" algn="just">
              <a:lnSpc>
                <a:spcPct val="107000"/>
              </a:lnSpc>
              <a:buFont typeface="Calibri" panose="020F0502020204030204" pitchFamily="34" charset="0"/>
              <a:buChar char="-"/>
            </a:pPr>
            <a:endParaRPr lang="tr-TR"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91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Uygun Maliyet Türleri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marL="342900" lvl="0" indent="-342900" algn="just">
              <a:lnSpc>
                <a:spcPct val="107000"/>
              </a:lnSpc>
              <a:buFont typeface="Calibri" panose="020F0502020204030204" pitchFamily="34" charset="0"/>
              <a:buChar char="-"/>
            </a:pP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Başvuru sahibi kadın kooperatifinin projede belirttiği temel faaliyetlerinin yürütülmesine ilişkin gerekli olan her türlü gider (konferans, eğitim, toplantı, çalıştay, araştırma ve raporlar vb. faaliyetlerin yaygınlaştırılması için gerekli giderler.)  </a:t>
            </a:r>
          </a:p>
          <a:p>
            <a:pPr marL="342900" lvl="0" indent="-342900" algn="just">
              <a:lnSpc>
                <a:spcPct val="107000"/>
              </a:lnSpc>
              <a:buFont typeface="Calibri" panose="020F0502020204030204" pitchFamily="34" charset="0"/>
              <a:buChar char="-"/>
            </a:pP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Uzmanlar ve </a:t>
            </a:r>
            <a:r>
              <a:rPr lang="tr-TR" sz="26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mentörler</a:t>
            </a: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(talep edilen toplam bütçenin %20’sinden fazla olamaz, neden alınacağı, hangi faaliyette ve projeden sonra hangi amaçla kullanılacağı gerekçelendirilmelidir. Projede uzman görevlendirilmesi durumunda rapor ve benzeri somut çıktılar oluşması gerekmektedir.)</a:t>
            </a:r>
          </a:p>
          <a:p>
            <a:pPr marL="342900" lvl="0" indent="-342900" algn="just">
              <a:lnSpc>
                <a:spcPct val="107000"/>
              </a:lnSpc>
              <a:buFont typeface="Calibri" panose="020F0502020204030204" pitchFamily="34" charset="0"/>
              <a:buChar char="-"/>
            </a:pP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Her türlü kurumsal görünürlük ve tanıtım giderleri (tasarım, sosyal medya ve yaygınlaştırma maliyetleri de dahil olmak üzere), </a:t>
            </a:r>
          </a:p>
          <a:p>
            <a:pPr marL="342900" lvl="0" indent="-342900" algn="just">
              <a:lnSpc>
                <a:spcPct val="107000"/>
              </a:lnSpc>
              <a:buFont typeface="Calibri" panose="020F0502020204030204" pitchFamily="34" charset="0"/>
              <a:buChar char="-"/>
            </a:pP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Ağ ve platform ve diğer işbirliği yapma çalışmalarından doğan maliyetler, </a:t>
            </a:r>
          </a:p>
          <a:p>
            <a:pPr marL="342900" lvl="0" indent="-342900" algn="just">
              <a:lnSpc>
                <a:spcPct val="107000"/>
              </a:lnSpc>
              <a:buFont typeface="Calibri" panose="020F0502020204030204" pitchFamily="34" charset="0"/>
              <a:buChar char="-"/>
            </a:pP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Ulusal/uluslararası ağ ve platformların üyelik aidatları.</a:t>
            </a:r>
          </a:p>
          <a:p>
            <a:pPr marL="342900" lvl="0" indent="-342900" algn="just">
              <a:lnSpc>
                <a:spcPct val="107000"/>
              </a:lnSpc>
              <a:spcAft>
                <a:spcPts val="800"/>
              </a:spcAft>
              <a:buFont typeface="Calibri" panose="020F0502020204030204" pitchFamily="34" charset="0"/>
              <a:buChar char="-"/>
            </a:pPr>
            <a:r>
              <a:rPr lang="tr-TR" sz="2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Proje ofis giderleri (Elektrik, Su, Kırtasiye, Isınma, aidat vb. giderler, talep edilen toplam bütçenin % 20’sinden fazla olamaz.) </a:t>
            </a:r>
          </a:p>
        </p:txBody>
      </p:sp>
    </p:spTree>
    <p:extLst>
      <p:ext uri="{BB962C8B-B14F-4D97-AF65-F5344CB8AC3E}">
        <p14:creationId xmlns:p14="http://schemas.microsoft.com/office/powerpoint/2010/main" val="92189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Program Başarı Göstergeleri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3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Kadın Kooperatifleri Destek Programı kapsamında erişilmesi hedeflenen göstergelerden örnekler aşağıda yer almaktadır. Başvuru sahipleri ve/veya ortakları tarafından hazırlanacak olan projelerin en az </a:t>
            </a:r>
            <a:r>
              <a:rPr lang="tr-TR" sz="3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5 gösterge içermesi </a:t>
            </a: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beklenmektedir. Örnek her bir gösterge için birim miktarların ve proje tarafından ulaşılacak hedeflerin sayı olarak tanımlanması gerekmektedir. Projenin tamamlandığında bu göstergelere ulaşmış olmanız ve bunu belgeleri ile kanıtlamanız gerekmektedir. </a:t>
            </a:r>
          </a:p>
        </p:txBody>
      </p:sp>
    </p:spTree>
    <p:extLst>
      <p:ext uri="{BB962C8B-B14F-4D97-AF65-F5344CB8AC3E}">
        <p14:creationId xmlns:p14="http://schemas.microsoft.com/office/powerpoint/2010/main" val="115232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Program Başarı Göstergeleri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26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6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o 5">
            <a:extLst>
              <a:ext uri="{FF2B5EF4-FFF2-40B4-BE49-F238E27FC236}">
                <a16:creationId xmlns:a16="http://schemas.microsoft.com/office/drawing/2014/main" id="{D72B375C-7EA8-5D4C-E480-1478451BB352}"/>
              </a:ext>
            </a:extLst>
          </p:cNvPr>
          <p:cNvGraphicFramePr>
            <a:graphicFrameLocks noGrp="1"/>
          </p:cNvGraphicFramePr>
          <p:nvPr>
            <p:extLst>
              <p:ext uri="{D42A27DB-BD31-4B8C-83A1-F6EECF244321}">
                <p14:modId xmlns:p14="http://schemas.microsoft.com/office/powerpoint/2010/main" val="767914970"/>
              </p:ext>
            </p:extLst>
          </p:nvPr>
        </p:nvGraphicFramePr>
        <p:xfrm>
          <a:off x="1371600" y="2476502"/>
          <a:ext cx="15659099" cy="6165370"/>
        </p:xfrm>
        <a:graphic>
          <a:graphicData uri="http://schemas.openxmlformats.org/drawingml/2006/table">
            <a:tbl>
              <a:tblPr firstRow="1" firstCol="1" bandRow="1"/>
              <a:tblGrid>
                <a:gridCol w="10363200">
                  <a:extLst>
                    <a:ext uri="{9D8B030D-6E8A-4147-A177-3AD203B41FA5}">
                      <a16:colId xmlns:a16="http://schemas.microsoft.com/office/drawing/2014/main" val="3421010149"/>
                    </a:ext>
                  </a:extLst>
                </a:gridCol>
                <a:gridCol w="1905000">
                  <a:extLst>
                    <a:ext uri="{9D8B030D-6E8A-4147-A177-3AD203B41FA5}">
                      <a16:colId xmlns:a16="http://schemas.microsoft.com/office/drawing/2014/main" val="1713267995"/>
                    </a:ext>
                  </a:extLst>
                </a:gridCol>
                <a:gridCol w="3390899">
                  <a:extLst>
                    <a:ext uri="{9D8B030D-6E8A-4147-A177-3AD203B41FA5}">
                      <a16:colId xmlns:a16="http://schemas.microsoft.com/office/drawing/2014/main" val="560231344"/>
                    </a:ext>
                  </a:extLst>
                </a:gridCol>
              </a:tblGrid>
              <a:tr h="171493">
                <a:tc>
                  <a:txBody>
                    <a:bodyPr/>
                    <a:lstStyle/>
                    <a:p>
                      <a:pPr algn="just">
                        <a:lnSpc>
                          <a:spcPct val="107000"/>
                        </a:lnSpc>
                        <a:spcAft>
                          <a:spcPts val="800"/>
                        </a:spcAft>
                      </a:pPr>
                      <a:r>
                        <a:rPr lang="tr-TR" sz="1200" b="1" dirty="0">
                          <a:effectLst/>
                          <a:latin typeface="Calibri" panose="020F0502020204030204" pitchFamily="34" charset="0"/>
                          <a:ea typeface="Calibri" panose="020F0502020204030204" pitchFamily="34" charset="0"/>
                          <a:cs typeface="Arial" panose="020B0604020202020204" pitchFamily="34" charset="0"/>
                        </a:rPr>
                        <a:t>Örnek Gösterge Adı</a:t>
                      </a:r>
                      <a:endParaRPr lang="tr-TR" sz="1200" dirty="0">
                        <a:effectLst/>
                        <a:latin typeface="Calibri" panose="020F0502020204030204" pitchFamily="34" charset="0"/>
                        <a:ea typeface="Calibri" panose="020F0502020204030204" pitchFamily="34" charset="0"/>
                        <a:cs typeface="Arial" panose="020B0604020202020204" pitchFamily="34" charset="0"/>
                      </a:endParaRP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b="1">
                          <a:effectLst/>
                          <a:latin typeface="Calibri" panose="020F0502020204030204" pitchFamily="34" charset="0"/>
                          <a:ea typeface="Calibri" panose="020F0502020204030204" pitchFamily="34" charset="0"/>
                          <a:cs typeface="Arial" panose="020B0604020202020204" pitchFamily="34" charset="0"/>
                        </a:rPr>
                        <a:t>Birim</a:t>
                      </a:r>
                      <a:endParaRPr lang="tr-TR" sz="1200">
                        <a:effectLst/>
                        <a:latin typeface="Calibri" panose="020F0502020204030204" pitchFamily="34" charset="0"/>
                        <a:ea typeface="Calibri" panose="020F0502020204030204" pitchFamily="34" charset="0"/>
                        <a:cs typeface="Arial" panose="020B0604020202020204" pitchFamily="34" charset="0"/>
                      </a:endParaRP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b="1">
                          <a:effectLst/>
                          <a:latin typeface="Calibri" panose="020F0502020204030204" pitchFamily="34" charset="0"/>
                          <a:ea typeface="Calibri" panose="020F0502020204030204" pitchFamily="34" charset="0"/>
                          <a:cs typeface="Arial" panose="020B0604020202020204" pitchFamily="34" charset="0"/>
                        </a:rPr>
                        <a:t>Proje tarafından ulaşılacak hedef</a:t>
                      </a:r>
                      <a:endParaRPr lang="tr-TR" sz="1200">
                        <a:effectLst/>
                        <a:latin typeface="Calibri" panose="020F0502020204030204" pitchFamily="34" charset="0"/>
                        <a:ea typeface="Calibri" panose="020F0502020204030204" pitchFamily="34" charset="0"/>
                        <a:cs typeface="Arial" panose="020B0604020202020204" pitchFamily="34" charset="0"/>
                      </a:endParaRP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765166"/>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İhtiyaç odaklı kurumsal sürdürülebilirlik planı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sayfa</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345012"/>
                  </a:ext>
                </a:extLst>
              </a:tr>
              <a:tr h="270102">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Yönetişim ve finansal yönetim kapasitesi gelişen kadın kooperatifi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017560"/>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Ekonomik girişimi gelişen/büyüyen kadın kooperatifi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148852"/>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Erişilen kadın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kişi</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063331"/>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Ortak yapılan genç kadın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kişi</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669779"/>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Yapılan kapasite geliştirme eğitimleri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458639"/>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Yapılan kapasite geliştirme eğitimlerine katılan kişi sayısı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kişi</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519629"/>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Kurumsal kimliğini oluşturan/geliştiren kooperatif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510409"/>
                  </a:ext>
                </a:extLst>
              </a:tr>
              <a:tr h="46550">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Kadın kooperatifleriyle kurulan işbirliği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717892"/>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Yeni kurulan ağ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20716"/>
                  </a:ext>
                </a:extLst>
              </a:tr>
              <a:tr h="270102">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Projede elde edinilen deneyim, bilgiye göre oluşturulmuş bir yıllık çalışma raporu ve savunuculuk raporu çıktısı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828797"/>
                  </a:ext>
                </a:extLst>
              </a:tr>
              <a:tr h="408187">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Tematik alanlara yönelik olarak üretilmiş çalışmaları, verileri esas alarak üretilecek ve kaynakça, referans bilgisi içeren raporlar</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321794"/>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Geliştirilen mevcut ağ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494675"/>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Ağlara üye olan kooperatif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112038"/>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Üye olunan ağ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675980"/>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Kurulan yeni (sektörel ve tematik) ortaklık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133876"/>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Hazırlanan iletişim ve savunuculuk eylem planı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776450"/>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Yerel yönetimlerle kurulan işbirliği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811026"/>
                  </a:ext>
                </a:extLst>
              </a:tr>
              <a:tr h="270102">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Merkezi kamu kurumlarıyla kurulan işbirliği sayısı (taşra teşkilatı dahil)</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347747"/>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Özel sektörle kurulan işbirliği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068839"/>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Sivil toplum kuruluşlarıyla kurulan işbirliği sayısı sayısı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204012"/>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Hazırlanan stratejik rapor, faaliyet planı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059554"/>
                  </a:ext>
                </a:extLst>
              </a:tr>
              <a:tr h="270102">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Hazırlanan mevcut durum ve ihtiyaç analizi içeren fizibilite rapor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609091"/>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Yapılan kampanya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865127"/>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Kampanya ile ulaşılan kişi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kişi</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445472"/>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Yapılan toplantı/çalıştay/seminer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sayı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032472"/>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Yapılan toplantı/çalıştay/seminerlere katılan kişilerin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kişi</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415177"/>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İmzalanan işbirliği protokolü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819088"/>
                  </a:ext>
                </a:extLst>
              </a:tr>
              <a:tr h="171493">
                <a:tc>
                  <a:txBody>
                    <a:bodyPr/>
                    <a:lstStyle/>
                    <a:p>
                      <a:pPr>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Kadın kooperatiflerinin ortaklaşa başlattığı girişim sayısı</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Calibri" panose="020F0502020204030204" pitchFamily="34" charset="0"/>
                          <a:ea typeface="Calibri" panose="020F0502020204030204" pitchFamily="34" charset="0"/>
                          <a:cs typeface="Arial" panose="020B0604020202020204" pitchFamily="34" charset="0"/>
                        </a:rPr>
                        <a:t>adet</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Calibri" panose="020F0502020204030204" pitchFamily="34" charset="0"/>
                          <a:ea typeface="Calibri" panose="020F0502020204030204" pitchFamily="34" charset="0"/>
                          <a:cs typeface="Arial" panose="020B0604020202020204" pitchFamily="34" charset="0"/>
                        </a:rPr>
                        <a:t> </a:t>
                      </a:r>
                    </a:p>
                  </a:txBody>
                  <a:tcPr marL="40548" marR="40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763534"/>
                  </a:ext>
                </a:extLst>
              </a:tr>
            </a:tbl>
          </a:graphicData>
        </a:graphic>
      </p:graphicFrame>
    </p:spTree>
    <p:extLst>
      <p:ext uri="{BB962C8B-B14F-4D97-AF65-F5344CB8AC3E}">
        <p14:creationId xmlns:p14="http://schemas.microsoft.com/office/powerpoint/2010/main" val="134143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Kadın Kooperatifleri Destek Programına Başvuru Süreci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6314921"/>
          </a:xfrm>
        </p:spPr>
        <p:txBody>
          <a:bodyPr>
            <a:noAutofit/>
          </a:bodyPr>
          <a:lstStyle/>
          <a:p>
            <a:pPr algn="l"/>
            <a:r>
              <a:rPr lang="tr-TR" sz="2600" dirty="0">
                <a:solidFill>
                  <a:schemeClr val="tx1"/>
                </a:solidFill>
              </a:rPr>
              <a:t>Elektronik posta adresi: </a:t>
            </a:r>
            <a:r>
              <a:rPr lang="tr-TR" sz="2600" dirty="0">
                <a:solidFill>
                  <a:schemeClr val="tx1"/>
                </a:solidFill>
                <a:hlinkClick r:id="rId5">
                  <a:extLst>
                    <a:ext uri="{A12FA001-AC4F-418D-AE19-62706E023703}">
                      <ahyp:hlinkClr xmlns:ahyp="http://schemas.microsoft.com/office/drawing/2018/hyperlinkcolor" val="tx"/>
                    </a:ext>
                  </a:extLst>
                </a:hlinkClick>
              </a:rPr>
              <a:t>kadinkoophibe@kedv.org.tr</a:t>
            </a:r>
            <a:endParaRPr lang="tr-TR" sz="2600" dirty="0">
              <a:solidFill>
                <a:schemeClr val="tx1"/>
              </a:solidFill>
            </a:endParaRPr>
          </a:p>
          <a:p>
            <a:pPr algn="l"/>
            <a:endParaRPr lang="tr-TR" sz="2600" dirty="0">
              <a:solidFill>
                <a:schemeClr val="tx1"/>
              </a:solidFill>
            </a:endParaRPr>
          </a:p>
          <a:p>
            <a:pPr algn="l"/>
            <a:r>
              <a:rPr lang="tr-TR" sz="2600" dirty="0">
                <a:solidFill>
                  <a:schemeClr val="tx1"/>
                </a:solidFill>
              </a:rPr>
              <a:t>Başvuru evraklarınızı, elektronik postanın konu bölümüne, teklif çağrısının ismini Kadın Kooperatifleri Destek Programı yazarak ilgili elektronik posta adresine gönderiniz. </a:t>
            </a:r>
          </a:p>
          <a:p>
            <a:pPr algn="l"/>
            <a:r>
              <a:rPr lang="tr-TR" sz="2600" dirty="0">
                <a:solidFill>
                  <a:schemeClr val="tx1"/>
                </a:solidFill>
              </a:rPr>
              <a:t>Başvuru formu ve bütçe ile Madde 3.2 ’de sıralanan başvuru sırasında iletilmesi gereken diğer belgeler, ıslak imzalı bir şekilde tam ve eksiksiz olarak taranarak pdf formatında ilgili elektronik posta adresine iletilmelidir. Başka bir formatta iletilen evraklar kabul edilmeyecektir. </a:t>
            </a:r>
          </a:p>
          <a:p>
            <a:pPr algn="l"/>
            <a:endParaRPr lang="tr-TR" sz="2600" dirty="0">
              <a:solidFill>
                <a:schemeClr val="tx1"/>
              </a:solidFill>
            </a:endParaRPr>
          </a:p>
          <a:p>
            <a:pPr algn="l"/>
            <a:r>
              <a:rPr lang="tr-TR" sz="2600" dirty="0">
                <a:solidFill>
                  <a:schemeClr val="tx1"/>
                </a:solidFill>
              </a:rPr>
              <a:t>Başvurular, bu rehberde hazırlanan talimatlara göre hazırlanmalı ve tüm başvuru evrakları kadinkoophibe@kedv.org.tr elektronik posta adresine 17 Ocak 2024 Çarşamba günü ve yerel saat ile 24:00’a kadar gönderilmelidir. </a:t>
            </a:r>
          </a:p>
          <a:p>
            <a:pPr algn="l"/>
            <a:endParaRPr lang="tr-TR" sz="2600" dirty="0">
              <a:solidFill>
                <a:schemeClr val="tx1"/>
              </a:solidFill>
            </a:endParaRPr>
          </a:p>
          <a:p>
            <a:pPr algn="l"/>
            <a:r>
              <a:rPr lang="tr-TR" sz="2600" dirty="0">
                <a:solidFill>
                  <a:schemeClr val="tx1"/>
                </a:solidFill>
              </a:rPr>
              <a:t>Başvuru ve ilgili tüm evraklar Türkçe olarak bilgisayarda doldurulmalıdır. </a:t>
            </a:r>
          </a:p>
          <a:p>
            <a:pPr algn="l"/>
            <a:endParaRPr lang="tr-TR" sz="2600" dirty="0">
              <a:solidFill>
                <a:schemeClr val="tx1"/>
              </a:solidFill>
            </a:endParaRPr>
          </a:p>
        </p:txBody>
      </p:sp>
    </p:spTree>
    <p:extLst>
      <p:ext uri="{BB962C8B-B14F-4D97-AF65-F5344CB8AC3E}">
        <p14:creationId xmlns:p14="http://schemas.microsoft.com/office/powerpoint/2010/main" val="95226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Başvuru Sürecinde İstenen Evraklar?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	Ana sözleşme</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	Başvuru Formu (Ek 1) </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3.	Bütçe Formu (Ek 2)</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4.	Son 3 yıla ait Faaliyet Raporu</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5.	Son üç yıla ait gelir – gider tablosu ve bilanço </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6.	Kooperatif ortaklık cetveli</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7.	İmzalı ve kaşeli Ek - 1a, eş-başvuran ve iştirakçi varsa E- 1b  ve Ek -1c</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8.	Kar dağıtmadıklarına dair belge,</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9.	Kadın kooperatifi tarafından Kadın Kooperatifleri Destek Programına hibe başvurusu yapma konusunda alınan Yönetim Kurulu kararı</a:t>
            </a:r>
          </a:p>
          <a:p>
            <a:pPr lvl="0" algn="just">
              <a:lnSpc>
                <a:spcPct val="107000"/>
              </a:lnSpc>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10.	Başvuran ve ortakların imza yetkililerini yetkilendirme belgesi (imza sirküleri ya da proje ile ilgili görevlendirilen kişilere ilişkin Yönetim Kurulu kararı)</a:t>
            </a:r>
          </a:p>
          <a:p>
            <a:pPr lvl="0" algn="just">
              <a:lnSpc>
                <a:spcPct val="107000"/>
              </a:lnSpc>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2558BD9A-C116-F2D1-612F-447B196B93A6}"/>
              </a:ext>
            </a:extLst>
          </p:cNvPr>
          <p:cNvSpPr txBox="1"/>
          <p:nvPr/>
        </p:nvSpPr>
        <p:spPr>
          <a:xfrm>
            <a:off x="1028700" y="4658222"/>
            <a:ext cx="13601700" cy="892552"/>
          </a:xfrm>
          <a:prstGeom prst="rect">
            <a:avLst/>
          </a:prstGeom>
          <a:noFill/>
        </p:spPr>
        <p:txBody>
          <a:bodyPr wrap="square">
            <a:spAutoFit/>
          </a:bodyPr>
          <a:lstStyle/>
          <a:p>
            <a:endParaRPr lang="tr-TR" sz="2600" dirty="0"/>
          </a:p>
          <a:p>
            <a:endParaRPr lang="tr-TR" sz="2600" dirty="0"/>
          </a:p>
        </p:txBody>
      </p:sp>
    </p:spTree>
    <p:extLst>
      <p:ext uri="{BB962C8B-B14F-4D97-AF65-F5344CB8AC3E}">
        <p14:creationId xmlns:p14="http://schemas.microsoft.com/office/powerpoint/2010/main" val="1492842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Ek 1 - Başvuru Formu</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a:lnSpc>
                <a:spcPct val="107000"/>
              </a:lnSpc>
              <a:buAutoNum type="arabicPeriod"/>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Programa Uygunluğu</a:t>
            </a:r>
          </a:p>
          <a:p>
            <a:pPr marL="514350" lvl="0" indent="-514350" algn="just">
              <a:lnSpc>
                <a:spcPct val="107000"/>
              </a:lnSpc>
              <a:buAutoNum type="arabicPeriod"/>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Proje İçeriği </a:t>
            </a:r>
          </a:p>
          <a:p>
            <a:pPr lvl="0" algn="just">
              <a:lnSpc>
                <a:spcPct val="107000"/>
              </a:lnSpc>
            </a:pPr>
            <a:r>
              <a:rPr lang="tr-TR" sz="3600" dirty="0">
                <a:solidFill>
                  <a:schemeClr val="tx1"/>
                </a:solidFill>
                <a:latin typeface="Calibri" panose="020F0502020204030204" pitchFamily="34" charset="0"/>
                <a:ea typeface="Calibri" panose="020F0502020204030204" pitchFamily="34" charset="0"/>
                <a:cs typeface="Arial" panose="020B0604020202020204" pitchFamily="34" charset="0"/>
              </a:rPr>
              <a:t>3- Başvuru Sırasında Sunulacak Evraklar</a:t>
            </a:r>
          </a:p>
          <a:p>
            <a:pPr lvl="0" algn="just">
              <a:lnSpc>
                <a:spcPct val="107000"/>
              </a:lnSpc>
            </a:pPr>
            <a:r>
              <a:rPr lang="tr-TR" sz="3600" dirty="0">
                <a:solidFill>
                  <a:schemeClr val="tx1"/>
                </a:solidFill>
                <a:latin typeface="Calibri" panose="020F0502020204030204" pitchFamily="34" charset="0"/>
                <a:ea typeface="Calibri" panose="020F0502020204030204" pitchFamily="34" charset="0"/>
                <a:cs typeface="Arial" panose="020B0604020202020204" pitchFamily="34" charset="0"/>
              </a:rPr>
              <a:t>4- Kontrol Listesi</a:t>
            </a:r>
          </a:p>
          <a:p>
            <a:pPr lvl="0" algn="just">
              <a:lnSpc>
                <a:spcPct val="107000"/>
              </a:lnSpc>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Ek 1a - Kadın Kooperatifi için Doğruluk Beyanı </a:t>
            </a:r>
          </a:p>
          <a:p>
            <a:pPr lvl="0" algn="just">
              <a:lnSpc>
                <a:spcPct val="107000"/>
              </a:lnSpc>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Ek 1b - Ortaklık Beyanı</a:t>
            </a:r>
          </a:p>
          <a:p>
            <a:pPr lvl="0" algn="just">
              <a:lnSpc>
                <a:spcPct val="107000"/>
              </a:lnSpc>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EK 1c - İştirakçi için Taahhüt Mektubu</a:t>
            </a:r>
          </a:p>
        </p:txBody>
      </p:sp>
      <p:sp>
        <p:nvSpPr>
          <p:cNvPr id="10" name="Metin kutusu 9">
            <a:extLst>
              <a:ext uri="{FF2B5EF4-FFF2-40B4-BE49-F238E27FC236}">
                <a16:creationId xmlns:a16="http://schemas.microsoft.com/office/drawing/2014/main" id="{2558BD9A-C116-F2D1-612F-447B196B93A6}"/>
              </a:ext>
            </a:extLst>
          </p:cNvPr>
          <p:cNvSpPr txBox="1"/>
          <p:nvPr/>
        </p:nvSpPr>
        <p:spPr>
          <a:xfrm>
            <a:off x="1028700" y="4658222"/>
            <a:ext cx="13601700" cy="892552"/>
          </a:xfrm>
          <a:prstGeom prst="rect">
            <a:avLst/>
          </a:prstGeom>
          <a:noFill/>
        </p:spPr>
        <p:txBody>
          <a:bodyPr wrap="square">
            <a:spAutoFit/>
          </a:bodyPr>
          <a:lstStyle/>
          <a:p>
            <a:endParaRPr lang="tr-TR" sz="2600" dirty="0"/>
          </a:p>
          <a:p>
            <a:endParaRPr lang="tr-TR" sz="2600" dirty="0"/>
          </a:p>
        </p:txBody>
      </p:sp>
    </p:spTree>
    <p:extLst>
      <p:ext uri="{BB962C8B-B14F-4D97-AF65-F5344CB8AC3E}">
        <p14:creationId xmlns:p14="http://schemas.microsoft.com/office/powerpoint/2010/main" val="319216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marL="514350" lvl="0" indent="-514350" algn="just">
              <a:lnSpc>
                <a:spcPct val="107000"/>
              </a:lnSpc>
              <a:buAutoNum type="arabicPeriod"/>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tr-TR" sz="3600" dirty="0">
                <a:solidFill>
                  <a:schemeClr val="tx1"/>
                </a:solidFill>
                <a:latin typeface="Calibri" panose="020F0502020204030204" pitchFamily="34" charset="0"/>
                <a:ea typeface="Calibri" panose="020F0502020204030204" pitchFamily="34" charset="0"/>
                <a:cs typeface="Arial" panose="020B0604020202020204" pitchFamily="34" charset="0"/>
              </a:rPr>
              <a:t>Ek 2 - Proje Bütçesi</a:t>
            </a:r>
          </a:p>
          <a:p>
            <a:pPr algn="just">
              <a:lnSpc>
                <a:spcPct val="107000"/>
              </a:lnSpc>
            </a:pPr>
            <a:r>
              <a:rPr lang="nl-NL" sz="3600" dirty="0">
                <a:solidFill>
                  <a:schemeClr val="tx1"/>
                </a:solidFill>
                <a:latin typeface="Calibri" panose="020F0502020204030204" pitchFamily="34" charset="0"/>
                <a:ea typeface="Calibri" panose="020F0502020204030204" pitchFamily="34" charset="0"/>
                <a:cs typeface="Arial" panose="020B0604020202020204" pitchFamily="34" charset="0"/>
              </a:rPr>
              <a:t>Ek 2 - Proje Bütçesinin Gerekçesi</a:t>
            </a:r>
            <a:endParaRPr lang="tr-TR" sz="36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2558BD9A-C116-F2D1-612F-447B196B93A6}"/>
              </a:ext>
            </a:extLst>
          </p:cNvPr>
          <p:cNvSpPr txBox="1"/>
          <p:nvPr/>
        </p:nvSpPr>
        <p:spPr>
          <a:xfrm>
            <a:off x="1028700" y="4658222"/>
            <a:ext cx="13601700" cy="892552"/>
          </a:xfrm>
          <a:prstGeom prst="rect">
            <a:avLst/>
          </a:prstGeom>
          <a:noFill/>
        </p:spPr>
        <p:txBody>
          <a:bodyPr wrap="square">
            <a:spAutoFit/>
          </a:bodyPr>
          <a:lstStyle/>
          <a:p>
            <a:endParaRPr lang="tr-TR" sz="2600" dirty="0"/>
          </a:p>
          <a:p>
            <a:endParaRPr lang="tr-TR" sz="2600" dirty="0"/>
          </a:p>
        </p:txBody>
      </p:sp>
    </p:spTree>
    <p:extLst>
      <p:ext uri="{BB962C8B-B14F-4D97-AF65-F5344CB8AC3E}">
        <p14:creationId xmlns:p14="http://schemas.microsoft.com/office/powerpoint/2010/main" val="150713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524000" y="1181101"/>
            <a:ext cx="15163800" cy="1523999"/>
          </a:xfrm>
        </p:spPr>
        <p:txBody>
          <a:bodyPr/>
          <a:lstStyle/>
          <a:p>
            <a:pPr algn="l"/>
            <a:r>
              <a:rPr lang="tr-TR" b="1" dirty="0"/>
              <a:t>Hibe Desteğinin Amaçları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marL="342900" indent="-342900" algn="just">
              <a:lnSpc>
                <a:spcPct val="107000"/>
              </a:lnSpc>
              <a:spcAft>
                <a:spcPts val="800"/>
              </a:spcAft>
              <a:buAutoNum type="arabicPeriod"/>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Kadınların kadın kooperatiflerine ve/veya kadın kooperatiflerinin ağlara </a:t>
            </a:r>
            <a:r>
              <a:rPr lang="tr-TR"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katılım</a:t>
            </a: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süreçlerini desteklemek, </a:t>
            </a:r>
          </a:p>
          <a:p>
            <a:pPr algn="just">
              <a:lnSpc>
                <a:spcPct val="107000"/>
              </a:lnSpc>
              <a:spcAft>
                <a:spcPts val="800"/>
              </a:spcAft>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 Yaşamları üzerinde alınan kararlarda söz sahibi olabilmeleri amacıyla </a:t>
            </a:r>
            <a:r>
              <a:rPr lang="tr-TR"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savunuculuk</a:t>
            </a: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becerilerini geliştirmek, </a:t>
            </a:r>
          </a:p>
          <a:p>
            <a:pPr algn="just">
              <a:lnSpc>
                <a:spcPct val="107000"/>
              </a:lnSpc>
              <a:spcAft>
                <a:spcPts val="800"/>
              </a:spcAft>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3- Kadınların ve kadın kooperatiflerinin yerel ve merkezi düzeyde karar alma süreçlerine etki edebilmesi amacıyla kalıcı, sürdürülebilir </a:t>
            </a:r>
            <a:r>
              <a:rPr lang="tr-TR"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işbirlikleri</a:t>
            </a: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ile yerel, bölgesel ve uluslararası </a:t>
            </a:r>
            <a:r>
              <a:rPr lang="tr-TR"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ağlar kurmalarını</a:t>
            </a: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ve/veya ağlara katılmalarını desteklemek, </a:t>
            </a:r>
          </a:p>
          <a:p>
            <a:endParaRPr lang="tr-TR" sz="2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Destekleyici Belgelerin Sunulması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6314921"/>
          </a:xfrm>
        </p:spPr>
        <p:txBody>
          <a:bodyPr>
            <a:noAutofit/>
          </a:bodyPr>
          <a:lstStyle/>
          <a:p>
            <a:pPr marL="514350" indent="-514350" algn="l">
              <a:buAutoNum type="arabicPeriod"/>
            </a:pPr>
            <a:r>
              <a:rPr lang="tr-TR" dirty="0">
                <a:solidFill>
                  <a:schemeClr val="tx1"/>
                </a:solidFill>
              </a:rPr>
              <a:t>Başvuran kuruluşa ait tüzük veya kuruluş belgesi,</a:t>
            </a:r>
          </a:p>
          <a:p>
            <a:pPr algn="l"/>
            <a:endParaRPr lang="tr-TR" dirty="0">
              <a:solidFill>
                <a:schemeClr val="tx1"/>
              </a:solidFill>
            </a:endParaRPr>
          </a:p>
          <a:p>
            <a:pPr algn="l"/>
            <a:r>
              <a:rPr lang="tr-TR" dirty="0">
                <a:solidFill>
                  <a:schemeClr val="tx1"/>
                </a:solidFill>
              </a:rPr>
              <a:t>2. Başvuru sahibini temsil ve ilzama yetkili kişi(</a:t>
            </a:r>
            <a:r>
              <a:rPr lang="tr-TR" dirty="0" err="1">
                <a:solidFill>
                  <a:schemeClr val="tx1"/>
                </a:solidFill>
              </a:rPr>
              <a:t>ler</a:t>
            </a:r>
            <a:r>
              <a:rPr lang="tr-TR" dirty="0">
                <a:solidFill>
                  <a:schemeClr val="tx1"/>
                </a:solidFill>
              </a:rPr>
              <a:t>) tarafından doldurulan ve imzalanan EK 4’deki modelle uyumlu tüzel kişilik belgesi, </a:t>
            </a:r>
          </a:p>
          <a:p>
            <a:pPr algn="l"/>
            <a:endParaRPr lang="tr-TR" dirty="0">
              <a:solidFill>
                <a:schemeClr val="tx1"/>
              </a:solidFill>
            </a:endParaRPr>
          </a:p>
          <a:p>
            <a:pPr algn="l"/>
            <a:r>
              <a:rPr lang="tr-TR" dirty="0">
                <a:solidFill>
                  <a:schemeClr val="tx1"/>
                </a:solidFill>
              </a:rPr>
              <a:t>3. Ek 3’teki formata uygun olarak hazırlanmış ve ödemenin yapılacağı banka tarafından onaylanmış Mali Kimlik formu. </a:t>
            </a:r>
          </a:p>
          <a:p>
            <a:pPr algn="l"/>
            <a:endParaRPr lang="tr-TR" dirty="0">
              <a:solidFill>
                <a:schemeClr val="tx1"/>
              </a:solidFill>
            </a:endParaRPr>
          </a:p>
          <a:p>
            <a:pPr algn="l"/>
            <a:r>
              <a:rPr lang="tr-TR" dirty="0">
                <a:solidFill>
                  <a:schemeClr val="tx1"/>
                </a:solidFill>
              </a:rPr>
              <a:t>Destekleyici dokümanların asılları, fotokopileri veya (damga, imza ve tarihlerin okunaklı olduğu) taranmış versiyonları sunulmalıdır. Bununla birlikte, tüzel kişilik belgesinin ve mali kimlik formunun her zaman aslı sunulmalıdır.</a:t>
            </a:r>
          </a:p>
          <a:p>
            <a:pPr algn="l"/>
            <a:endParaRPr lang="tr-TR" dirty="0">
              <a:solidFill>
                <a:schemeClr val="tx1"/>
              </a:solidFill>
            </a:endParaRPr>
          </a:p>
        </p:txBody>
      </p:sp>
    </p:spTree>
    <p:extLst>
      <p:ext uri="{BB962C8B-B14F-4D97-AF65-F5344CB8AC3E}">
        <p14:creationId xmlns:p14="http://schemas.microsoft.com/office/powerpoint/2010/main" val="121110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Başvuru Aşamasında Nasıl Destek Alabilirsiniz?</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rPr>
              <a:t>Başvuranların </a:t>
            </a:r>
            <a:r>
              <a:rPr lang="tr-TR" sz="2800" dirty="0" err="1">
                <a:solidFill>
                  <a:schemeClr val="tx1"/>
                </a:solidFill>
                <a:latin typeface="Calibri" panose="020F0502020204030204" pitchFamily="34" charset="0"/>
                <a:ea typeface="Calibri" panose="020F0502020204030204" pitchFamily="34" charset="0"/>
                <a:cs typeface="Arial" panose="020B0604020202020204" pitchFamily="34" charset="0"/>
              </a:rPr>
              <a:t>KEDV’in</a:t>
            </a:r>
            <a:r>
              <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rPr>
              <a:t> web sitesini ve sosyal medya kanallarını takip etmesi önemle tavsiye edilir. </a:t>
            </a:r>
          </a:p>
          <a:p>
            <a:pPr lvl="0" algn="just">
              <a:lnSpc>
                <a:spcPct val="107000"/>
              </a:lnSpc>
            </a:pPr>
            <a:endPar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rPr>
              <a:t>Başvuru süreci ile ilgili soruların, konu kısmında teklif çağrısının adını belirterek, (Kadın Kooperatifleri Destek Programı), 6 Ocak 2023 tarihine kadar kadinkoophibe@kedv.org.tr elektronik posta adresine iletilmesi gerekmektedir. Sorular rutin aralıklarla </a:t>
            </a:r>
            <a:r>
              <a:rPr lang="tr-TR" sz="2800" dirty="0" err="1">
                <a:solidFill>
                  <a:schemeClr val="tx1"/>
                </a:solidFill>
                <a:latin typeface="Calibri" panose="020F0502020204030204" pitchFamily="34" charset="0"/>
                <a:ea typeface="Calibri" panose="020F0502020204030204" pitchFamily="34" charset="0"/>
                <a:cs typeface="Arial" panose="020B0604020202020204" pitchFamily="34" charset="0"/>
              </a:rPr>
              <a:t>websitesi</a:t>
            </a:r>
            <a:r>
              <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rPr>
              <a:t> üzerinden yanıtlanacaktır. Sıkça sorulan sorular ise en geç 6 Ocak 2024 tarihinde 18:00 saatinde güncellenecektir. </a:t>
            </a:r>
          </a:p>
          <a:p>
            <a:pPr lvl="0" algn="just">
              <a:lnSpc>
                <a:spcPct val="107000"/>
              </a:lnSpc>
            </a:pPr>
            <a:endPar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rPr>
              <a:t>Tarafsızlık ve şeffaflık ilkesi gereği projelerin içerik uygunluğu ile ilgili sorulara ilişkin açıklama yapılmayacak, bireysel sorulara cevap verilmeyecek; yukarıda belirtilen tarihten sonra gelen sorular yine eşitlik ilkesi gereğince cevaplanmayacaktır.</a:t>
            </a:r>
          </a:p>
          <a:p>
            <a:pPr lvl="0" algn="just">
              <a:lnSpc>
                <a:spcPct val="107000"/>
              </a:lnSpc>
            </a:pPr>
            <a:endPar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509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Değerlendirme Sürecinin Aşamaları ve Değerlendirme Kriterleri Nelerdir?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rPr>
              <a:t>Başvurular, Sözleşme Makamı Değerlendirme Komitesi ve bağımsız değerlendiricilerin muhtemel destekleri ile incelenecek ve değerlendirilecektir. Sözleşme makamının hibe politikasında, hibelerin verilmesinde ve bunların duyurulmasında Değerlendirme sürecinde Avrupa Birliği Dış Yardım Sözleşme Usulleri Uygulama Kılavuzu’nda tanımlanan açıklık ve şeffaflığın temin edilmesini sağlayacaktır. </a:t>
            </a:r>
          </a:p>
          <a:p>
            <a:pPr lvl="0" algn="just">
              <a:lnSpc>
                <a:spcPct val="107000"/>
              </a:lnSpc>
            </a:pPr>
            <a:r>
              <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rPr>
              <a:t>Başvurular, teknik değerlendirme aşamasında aşağıda yer alan 4.2 Başvuru Formu Değerlendirme Tablosunda belirtilen ölçütler göz önüne alınarak bağımsız değerlendiriciler tarafından puanlanır. 50 puan ve üstü puan alan projeler hibe almaya hak kazanması için Hibe Programı Değerlendirme Komitesi tarafından değerlendirmeye alınarak nihai karar verilecektir.</a:t>
            </a:r>
          </a:p>
        </p:txBody>
      </p:sp>
    </p:spTree>
    <p:extLst>
      <p:ext uri="{BB962C8B-B14F-4D97-AF65-F5344CB8AC3E}">
        <p14:creationId xmlns:p14="http://schemas.microsoft.com/office/powerpoint/2010/main" val="386090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Başvuru Formu Değerlendirme Tablosu</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26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6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o 5">
            <a:extLst>
              <a:ext uri="{FF2B5EF4-FFF2-40B4-BE49-F238E27FC236}">
                <a16:creationId xmlns:a16="http://schemas.microsoft.com/office/drawing/2014/main" id="{A994F338-FECC-33DB-1038-0A5D2FD68AAF}"/>
              </a:ext>
            </a:extLst>
          </p:cNvPr>
          <p:cNvGraphicFramePr>
            <a:graphicFrameLocks noGrp="1"/>
          </p:cNvGraphicFramePr>
          <p:nvPr>
            <p:extLst>
              <p:ext uri="{D42A27DB-BD31-4B8C-83A1-F6EECF244321}">
                <p14:modId xmlns:p14="http://schemas.microsoft.com/office/powerpoint/2010/main" val="2902703181"/>
              </p:ext>
            </p:extLst>
          </p:nvPr>
        </p:nvGraphicFramePr>
        <p:xfrm>
          <a:off x="1371600" y="2764250"/>
          <a:ext cx="14630400" cy="5046252"/>
        </p:xfrm>
        <a:graphic>
          <a:graphicData uri="http://schemas.openxmlformats.org/drawingml/2006/table">
            <a:tbl>
              <a:tblPr firstRow="1" firstCol="1" bandRow="1"/>
              <a:tblGrid>
                <a:gridCol w="13199165">
                  <a:extLst>
                    <a:ext uri="{9D8B030D-6E8A-4147-A177-3AD203B41FA5}">
                      <a16:colId xmlns:a16="http://schemas.microsoft.com/office/drawing/2014/main" val="541966753"/>
                    </a:ext>
                  </a:extLst>
                </a:gridCol>
                <a:gridCol w="1431235">
                  <a:extLst>
                    <a:ext uri="{9D8B030D-6E8A-4147-A177-3AD203B41FA5}">
                      <a16:colId xmlns:a16="http://schemas.microsoft.com/office/drawing/2014/main" val="1358852798"/>
                    </a:ext>
                  </a:extLst>
                </a:gridCol>
              </a:tblGrid>
              <a:tr h="930948">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BÖLÜM</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PUAN</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276767"/>
                  </a:ext>
                </a:extLst>
              </a:tr>
              <a:tr h="454908">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Başvuru Sahibinin Mali ve Operasyonel Kapasitesi</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127002"/>
                  </a:ext>
                </a:extLst>
              </a:tr>
              <a:tr h="930948">
                <a:tc>
                  <a:txBody>
                    <a:bodyPr/>
                    <a:lstStyle/>
                    <a:p>
                      <a:pPr>
                        <a:lnSpc>
                          <a:spcPct val="107000"/>
                        </a:lnSpc>
                        <a:spcAft>
                          <a:spcPts val="800"/>
                        </a:spcAft>
                      </a:pPr>
                      <a:r>
                        <a:rPr lang="tr-TR"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Başvuru Sahibinin Önerilen Projeyi Başarıyla Tamamlamak için Gereken Mesleki Yeterliliği ve Alandaki Deneyimi: Proje Yönetimi Konusundaki Deneyimi</a:t>
                      </a:r>
                      <a:endParaRPr lang="tr-TR" sz="2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348640"/>
                  </a:ext>
                </a:extLst>
              </a:tr>
              <a:tr h="454908">
                <a:tc>
                  <a:txBody>
                    <a:bodyPr/>
                    <a:lstStyle/>
                    <a:p>
                      <a:pPr>
                        <a:lnSpc>
                          <a:spcPct val="107000"/>
                        </a:lnSpc>
                        <a:spcAft>
                          <a:spcPts val="800"/>
                        </a:spcAft>
                      </a:pPr>
                      <a:r>
                        <a:rPr lang="tr-TR"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Maliyet Etkinliği/ Gerçekçi ve Uyumlu Bütçe Dengesi</a:t>
                      </a:r>
                      <a:endParaRPr lang="tr-TR" sz="2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865532"/>
                  </a:ext>
                </a:extLst>
              </a:tr>
              <a:tr h="454908">
                <a:tc>
                  <a:txBody>
                    <a:bodyPr/>
                    <a:lstStyle/>
                    <a:p>
                      <a:pPr>
                        <a:lnSpc>
                          <a:spcPct val="107000"/>
                        </a:lnSpc>
                        <a:spcAft>
                          <a:spcPts val="800"/>
                        </a:spcAft>
                      </a:pPr>
                      <a:r>
                        <a:rPr lang="tr-TR"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Program İlgililiği</a:t>
                      </a:r>
                      <a:endParaRPr lang="tr-TR" sz="2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764888"/>
                  </a:ext>
                </a:extLst>
              </a:tr>
              <a:tr h="454908">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Projenin Metodolojisi ve Uygulanabilirliği</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212274"/>
                  </a:ext>
                </a:extLst>
              </a:tr>
              <a:tr h="454908">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Beklenen Etki</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0279"/>
                  </a:ext>
                </a:extLst>
              </a:tr>
              <a:tr h="454908">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Sürdürülebilirlik: Teklif edilen projenin beklenen sonuçları sürdürülebilir mi?</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518003"/>
                  </a:ext>
                </a:extLst>
              </a:tr>
              <a:tr h="454908">
                <a:tc>
                  <a:txBody>
                    <a:bodyPr/>
                    <a:lstStyle/>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TOPLAM PUAN</a:t>
                      </a:r>
                      <a:endParaRPr lang="tr-TR" sz="28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tr-TR" sz="2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850755"/>
                  </a:ext>
                </a:extLst>
              </a:tr>
            </a:tbl>
          </a:graphicData>
        </a:graphic>
      </p:graphicFrame>
    </p:spTree>
    <p:extLst>
      <p:ext uri="{BB962C8B-B14F-4D97-AF65-F5344CB8AC3E}">
        <p14:creationId xmlns:p14="http://schemas.microsoft.com/office/powerpoint/2010/main" val="76567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Program için Öngörülen Zaman Planı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26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6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o 8">
            <a:extLst>
              <a:ext uri="{FF2B5EF4-FFF2-40B4-BE49-F238E27FC236}">
                <a16:creationId xmlns:a16="http://schemas.microsoft.com/office/drawing/2014/main" id="{B1AA8218-AD29-3CE3-D9FB-39FD6841C1FD}"/>
              </a:ext>
            </a:extLst>
          </p:cNvPr>
          <p:cNvGraphicFramePr>
            <a:graphicFrameLocks noGrp="1"/>
          </p:cNvGraphicFramePr>
          <p:nvPr>
            <p:extLst>
              <p:ext uri="{D42A27DB-BD31-4B8C-83A1-F6EECF244321}">
                <p14:modId xmlns:p14="http://schemas.microsoft.com/office/powerpoint/2010/main" val="3453090953"/>
              </p:ext>
            </p:extLst>
          </p:nvPr>
        </p:nvGraphicFramePr>
        <p:xfrm>
          <a:off x="1694814" y="2947194"/>
          <a:ext cx="14611985" cy="5185114"/>
        </p:xfrm>
        <a:graphic>
          <a:graphicData uri="http://schemas.openxmlformats.org/drawingml/2006/table">
            <a:tbl>
              <a:tblPr firstRow="1" firstCol="1" bandRow="1"/>
              <a:tblGrid>
                <a:gridCol w="9592441">
                  <a:extLst>
                    <a:ext uri="{9D8B030D-6E8A-4147-A177-3AD203B41FA5}">
                      <a16:colId xmlns:a16="http://schemas.microsoft.com/office/drawing/2014/main" val="2575939355"/>
                    </a:ext>
                  </a:extLst>
                </a:gridCol>
                <a:gridCol w="5019544">
                  <a:extLst>
                    <a:ext uri="{9D8B030D-6E8A-4147-A177-3AD203B41FA5}">
                      <a16:colId xmlns:a16="http://schemas.microsoft.com/office/drawing/2014/main" val="3178194790"/>
                    </a:ext>
                  </a:extLst>
                </a:gridCol>
              </a:tblGrid>
              <a:tr h="499102">
                <a:tc>
                  <a:txBody>
                    <a:bodyPr/>
                    <a:lstStyle/>
                    <a:p>
                      <a:pPr algn="just">
                        <a:lnSpc>
                          <a:spcPct val="107000"/>
                        </a:lnSpc>
                        <a:spcAft>
                          <a:spcPts val="800"/>
                        </a:spcAft>
                      </a:pPr>
                      <a:r>
                        <a:rPr lang="tr-TR" sz="3000" b="1">
                          <a:solidFill>
                            <a:srgbClr val="000000"/>
                          </a:solidFill>
                          <a:effectLst/>
                          <a:latin typeface="Calibri" panose="020F0502020204030204" pitchFamily="34" charset="0"/>
                          <a:ea typeface="Calibri" panose="020F0502020204030204" pitchFamily="34" charset="0"/>
                          <a:cs typeface="Arial" panose="020B0604020202020204" pitchFamily="34" charset="0"/>
                        </a:rPr>
                        <a:t>Süreç</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b="1">
                          <a:solidFill>
                            <a:srgbClr val="000000"/>
                          </a:solidFill>
                          <a:effectLst/>
                          <a:latin typeface="Calibri" panose="020F0502020204030204" pitchFamily="34" charset="0"/>
                          <a:ea typeface="Calibri" panose="020F0502020204030204" pitchFamily="34" charset="0"/>
                          <a:cs typeface="Arial" panose="020B0604020202020204" pitchFamily="34" charset="0"/>
                        </a:rPr>
                        <a:t>Tarih</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0412137"/>
                  </a:ext>
                </a:extLst>
              </a:tr>
              <a:tr h="1691400">
                <a:tc>
                  <a:txBody>
                    <a:bodyPr/>
                    <a:lstStyle/>
                    <a:p>
                      <a:pPr algn="just">
                        <a:lnSpc>
                          <a:spcPct val="107000"/>
                        </a:lnSpc>
                        <a:spcAft>
                          <a:spcPts val="800"/>
                        </a:spcAft>
                      </a:pPr>
                      <a:r>
                        <a:rPr lang="tr-TR"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Hibenin Duyurulması</a:t>
                      </a:r>
                      <a:endParaRPr lang="tr-TR"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7 Aralık 2023</a:t>
                      </a:r>
                      <a:endParaRPr lang="tr-TR" sz="3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(Çağrı süreci 41 gündür: </a:t>
                      </a:r>
                    </a:p>
                    <a:p>
                      <a:pPr algn="just">
                        <a:lnSpc>
                          <a:spcPct val="107000"/>
                        </a:lnSpc>
                        <a:spcAft>
                          <a:spcPts val="800"/>
                        </a:spcAft>
                      </a:pPr>
                      <a:r>
                        <a:rPr lang="tr-TR"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7 Aralık 2023 – 17 Ocak 2024)</a:t>
                      </a:r>
                      <a:endParaRPr lang="tr-TR"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4208302"/>
                  </a:ext>
                </a:extLst>
              </a:tr>
              <a:tr h="499102">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Proje teklif çağrısı çevrimiçi bilgilendirme toplantısı</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18 Aralık 2023 </a:t>
                      </a:r>
                      <a:endParaRPr lang="tr-TR"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0832819"/>
                  </a:ext>
                </a:extLst>
              </a:tr>
              <a:tr h="499102">
                <a:tc>
                  <a:txBody>
                    <a:bodyPr/>
                    <a:lstStyle/>
                    <a:p>
                      <a:pPr>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Proje teklif çağrısı çevrimiçi soru – cevap oturumu</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25 Aralık 2023 </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8941163"/>
                  </a:ext>
                </a:extLst>
              </a:tr>
              <a:tr h="499102">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Sıkça Sorulan Soruların Cevaplarının Yayımlanması</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6 Ocak 2023</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8725869"/>
                  </a:ext>
                </a:extLst>
              </a:tr>
              <a:tr h="499102">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Başvurular için en son teslim tarihi </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17 Ocak 2024</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344621"/>
                  </a:ext>
                </a:extLst>
              </a:tr>
              <a:tr h="499102">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Kazanan Hibe Faydalanıcılarının açıklanması</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31 Ocak 2024</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0098643"/>
                  </a:ext>
                </a:extLst>
              </a:tr>
              <a:tr h="499102">
                <a:tc>
                  <a:txBody>
                    <a:bodyPr/>
                    <a:lstStyle/>
                    <a:p>
                      <a:pPr algn="just">
                        <a:lnSpc>
                          <a:spcPct val="107000"/>
                        </a:lnSpc>
                        <a:spcAft>
                          <a:spcPts val="800"/>
                        </a:spcAft>
                      </a:pPr>
                      <a:r>
                        <a:rPr lang="tr-TR" sz="3000">
                          <a:solidFill>
                            <a:srgbClr val="000000"/>
                          </a:solidFill>
                          <a:effectLst/>
                          <a:latin typeface="Calibri" panose="020F0502020204030204" pitchFamily="34" charset="0"/>
                          <a:ea typeface="Calibri" panose="020F0502020204030204" pitchFamily="34" charset="0"/>
                          <a:cs typeface="Arial" panose="020B0604020202020204" pitchFamily="34" charset="0"/>
                        </a:rPr>
                        <a:t>Sözleşmelerin yapılması </a:t>
                      </a:r>
                      <a:endParaRPr lang="tr-TR"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tr-TR"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Şubat 2024</a:t>
                      </a:r>
                      <a:endParaRPr lang="tr-TR"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9699657"/>
                  </a:ext>
                </a:extLst>
              </a:tr>
            </a:tbl>
          </a:graphicData>
        </a:graphic>
      </p:graphicFrame>
    </p:spTree>
    <p:extLst>
      <p:ext uri="{BB962C8B-B14F-4D97-AF65-F5344CB8AC3E}">
        <p14:creationId xmlns:p14="http://schemas.microsoft.com/office/powerpoint/2010/main" val="85435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Sonuçların Açıklanması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6435033"/>
          </a:xfrm>
        </p:spPr>
        <p:txBody>
          <a:bodyPr>
            <a:noAutofit/>
          </a:bodyPr>
          <a:lstStyle/>
          <a:p>
            <a:pPr algn="l"/>
            <a:endParaRPr lang="tr-TR" sz="3600" dirty="0">
              <a:solidFill>
                <a:schemeClr val="tx1"/>
              </a:solidFill>
            </a:endParaRPr>
          </a:p>
          <a:p>
            <a:pPr algn="l"/>
            <a:r>
              <a:rPr lang="tr-TR" sz="3600" dirty="0">
                <a:solidFill>
                  <a:schemeClr val="tx1"/>
                </a:solidFill>
              </a:rPr>
              <a:t>Kazanan başvurular www.kedv.org.tr web sitesinden ilan edilecektir. Kazanan ve kazanamayan başvuru sahiplerine proje değerlendirme raporu hakkında bilgi içeren birer açıklama mektubu elektronik posta yoluyla gönderilecektir.</a:t>
            </a:r>
          </a:p>
          <a:p>
            <a:pPr algn="l"/>
            <a:endParaRPr lang="tr-TR" sz="3600" dirty="0">
              <a:solidFill>
                <a:schemeClr val="tx1"/>
              </a:solidFill>
            </a:endParaRPr>
          </a:p>
        </p:txBody>
      </p:sp>
    </p:spTree>
    <p:extLst>
      <p:ext uri="{BB962C8B-B14F-4D97-AF65-F5344CB8AC3E}">
        <p14:creationId xmlns:p14="http://schemas.microsoft.com/office/powerpoint/2010/main" val="4697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effectLst/>
                <a:latin typeface="Calibri" panose="020F0502020204030204" pitchFamily="34" charset="0"/>
                <a:ea typeface="Times New Roman" panose="02020603050405020304" pitchFamily="18" charset="0"/>
                <a:cs typeface="Times New Roman" panose="02020603050405020304" pitchFamily="18" charset="0"/>
              </a:rPr>
              <a:t>Hibe Sürecinin Başlaması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5536559"/>
          </a:xfrm>
        </p:spPr>
        <p:txBody>
          <a:bodyPr>
            <a:noAutofit/>
          </a:bodyPr>
          <a:lstStyle/>
          <a:p>
            <a:pPr algn="l"/>
            <a:endParaRPr lang="tr-TR" sz="3000" dirty="0">
              <a:solidFill>
                <a:schemeClr val="tx1"/>
              </a:solidFill>
            </a:endParaRPr>
          </a:p>
          <a:p>
            <a:pPr algn="l"/>
            <a:r>
              <a:rPr lang="tr-TR" dirty="0">
                <a:solidFill>
                  <a:schemeClr val="tx1"/>
                </a:solidFill>
              </a:rPr>
              <a:t>Hibe sözleşmesinde hibe miktarı, bütçe dağılımı, ödeme planı, genel hükümler, uygulama ve değişiklikler ve gerekli raporlamalar ayrıntılı olarak açıklanmıştır. Projelerin, Ek 5 hibe sözleşmesi imzalandıktan sonraki ilk hafta içerisinde başlatılması, sonraki 3 ay içerisinde uygulanması ve son 1 ay içerisinde raporlanarak tamamlanması gerekmektedir. </a:t>
            </a:r>
          </a:p>
          <a:p>
            <a:pPr algn="l"/>
            <a:endParaRPr lang="tr-TR" dirty="0">
              <a:solidFill>
                <a:schemeClr val="tx1"/>
              </a:solidFill>
            </a:endParaRPr>
          </a:p>
          <a:p>
            <a:pPr algn="l"/>
            <a:r>
              <a:rPr lang="tr-TR" b="1" dirty="0">
                <a:solidFill>
                  <a:schemeClr val="tx1"/>
                </a:solidFill>
              </a:rPr>
              <a:t>Sözleşme makamı tarafından faydalanıcılara hibelerin uygulanma süreci ile ilgili gerekli teknik destek sağlanacaktır. </a:t>
            </a:r>
          </a:p>
        </p:txBody>
      </p:sp>
    </p:spTree>
    <p:extLst>
      <p:ext uri="{BB962C8B-B14F-4D97-AF65-F5344CB8AC3E}">
        <p14:creationId xmlns:p14="http://schemas.microsoft.com/office/powerpoint/2010/main" val="170298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Sözleşme Yapmaya Hak Kazanan Hibe Faydalanıcılarına Yapılacak Ödemelerin Usul ve Esasları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Ön Finansman			 (%60)</a:t>
            </a:r>
          </a:p>
          <a:p>
            <a:pPr lvl="0" algn="just">
              <a:lnSpc>
                <a:spcPct val="107000"/>
              </a:lnSpc>
            </a:pPr>
            <a:r>
              <a:rPr lang="tr-TR"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Ara Finansman Ödemesi 	(%30)</a:t>
            </a:r>
          </a:p>
          <a:p>
            <a:pPr lvl="0" algn="just">
              <a:lnSpc>
                <a:spcPct val="107000"/>
              </a:lnSpc>
            </a:pPr>
            <a:r>
              <a:rPr lang="tr-TR"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Final Ödemesi 			(%10)</a:t>
            </a:r>
          </a:p>
          <a:p>
            <a:pPr lvl="0" algn="just">
              <a:lnSpc>
                <a:spcPct val="107000"/>
              </a:lnSpc>
            </a:pPr>
            <a:endParaRPr lang="tr-TR"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182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Hibe Uygulama Süreci </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r>
              <a:rPr lang="tr-TR" sz="3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Program kapsamında hibe almaya hak kazanan kooperatiflerin, programın uygulaması sırasında ve program tamamlandıktan sonra sözleşme makamına dönemsel raporlar sunması gerekir. Hibe Program ekibinin belli aralıklarla kurumları ziyaret etmesi, ihtiyaç olursa atölyeler düzenlenmesi, kuruma özel sağlanacak uzmanlık desteği ve örgütlerin birbirleriyle deneyimlerini paylaşması amacıyla düzenlenecek toplantılar planlanmıştır.</a:t>
            </a:r>
          </a:p>
          <a:p>
            <a:pPr lvl="0" algn="just">
              <a:lnSpc>
                <a:spcPct val="107000"/>
              </a:lnSpc>
            </a:pPr>
            <a:endParaRPr lang="tr-TR"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sz="3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Hibe programının uygulanması sırasında, ihtiyaç duyulması halinde, desteklenen kadın kooperatiflerinin izleme ve etki değerlendirme çalışmalarının yürütülmesi amacıyla bağımsız kişi veya kurumlarla çalışmaları söz konusu olabilir. Program ekibi, ihtiyaç doğrultusunda ek çalışmalar (kadın kooperatiflerinin gereksinimlerinin analizi, çalışmalar, toplantılar vb.) yürütebilir. Hibe almaya hak kazanan kooperatiflerin bu çalışmalara katılımı, destek olması, kendilerinden beklenen faaliyetleri zamanında tamamlaması beklenir.</a:t>
            </a:r>
          </a:p>
          <a:p>
            <a:pPr lvl="0" algn="just">
              <a:lnSpc>
                <a:spcPct val="107000"/>
              </a:lnSpc>
            </a:pPr>
            <a:endParaRPr lang="tr-TR" sz="3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883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Görünürlük Kuralları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dirty="0">
                <a:solidFill>
                  <a:schemeClr val="tx1"/>
                </a:solidFill>
                <a:latin typeface="Calibri" panose="020F0502020204030204" pitchFamily="34" charset="0"/>
                <a:ea typeface="Calibri" panose="020F0502020204030204" pitchFamily="34" charset="0"/>
                <a:cs typeface="Arial" panose="020B0604020202020204" pitchFamily="34" charset="0"/>
              </a:rPr>
              <a:t>Tüm başvuru sahipleri, projelerinde Avrupa Birliği’nin mali destek sağlayan kurum olarak görünürlüğünü sağlamakla yükümlüdür. </a:t>
            </a:r>
          </a:p>
          <a:p>
            <a:pPr lvl="0" algn="just">
              <a:lnSpc>
                <a:spcPct val="107000"/>
              </a:lnSpc>
            </a:pPr>
            <a:endParaRPr lang="tr-T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l">
              <a:lnSpc>
                <a:spcPct val="107000"/>
              </a:lnSpc>
            </a:pPr>
            <a:r>
              <a:rPr lang="tr-TR" dirty="0">
                <a:solidFill>
                  <a:schemeClr val="tx1"/>
                </a:solidFill>
                <a:latin typeface="Calibri" panose="020F0502020204030204" pitchFamily="34" charset="0"/>
                <a:ea typeface="Calibri" panose="020F0502020204030204" pitchFamily="34" charset="0"/>
                <a:cs typeface="Arial" panose="020B0604020202020204" pitchFamily="34" charset="0"/>
              </a:rPr>
              <a:t>(Avrupa Birliği’nin  https://www.eeas.europa.eu/sites/default/files/documents/2023/temmuz_gorunurluk.pdf adresinde yayımlanan AB Görünürlüğünün Sağlanması ve Arttırılması Dış Faaliyetler İçin Rehberlik, Temmuz 2022). </a:t>
            </a:r>
          </a:p>
          <a:p>
            <a:pPr lvl="0" algn="just">
              <a:lnSpc>
                <a:spcPct val="107000"/>
              </a:lnSpc>
            </a:pPr>
            <a:endParaRPr lang="tr-T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dirty="0">
                <a:solidFill>
                  <a:schemeClr val="tx1"/>
                </a:solidFill>
                <a:latin typeface="Calibri" panose="020F0502020204030204" pitchFamily="34" charset="0"/>
                <a:ea typeface="Calibri" panose="020F0502020204030204" pitchFamily="34" charset="0"/>
                <a:cs typeface="Arial" panose="020B0604020202020204" pitchFamily="34" charset="0"/>
              </a:rPr>
              <a:t>Bu yayını tamamlayıcı nitelikteki “KEDV Kadın Kooperatifleri Destek Programı İletişim ve Görünürlük Rehberi” proje uygulama esnasında hibe faydalanıcılarıyla paylaşılacaktır. </a:t>
            </a:r>
            <a:endParaRPr lang="tr-TR"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456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5"/>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5"/>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685800" y="1181101"/>
            <a:ext cx="16002000" cy="1523999"/>
          </a:xfrm>
        </p:spPr>
        <p:txBody>
          <a:bodyPr/>
          <a:lstStyle/>
          <a:p>
            <a:r>
              <a:rPr lang="tr-TR" b="1" dirty="0"/>
              <a:t>Kadın Kooperatifleri Destek Programından Beklenen Sonuçlar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just">
              <a:lnSpc>
                <a:spcPct val="107000"/>
              </a:lnSpc>
              <a:spcAft>
                <a:spcPts val="800"/>
              </a:spcAft>
            </a:pP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 Kadınların kadın kooperatiflerine katılımlarının niteliksel ve niceliksel olarak artırılması, </a:t>
            </a:r>
          </a:p>
          <a:p>
            <a:pPr algn="just">
              <a:lnSpc>
                <a:spcPct val="107000"/>
              </a:lnSpc>
              <a:spcAft>
                <a:spcPts val="800"/>
              </a:spcAft>
            </a:pP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 Kadın kooperatifleri arasındaki işbirliği ve iletişimin artması yoluyla ortak sorunları çözmek için ortaklaşa stratejiler geliştirmek ve kadın kooperatiflerinin birbirini desteklemesi için uygulanabilir, yaygınlaştırabilir yöntemlerin, modellerin geliştirilmesi, uygulanması, </a:t>
            </a:r>
          </a:p>
          <a:p>
            <a:pPr algn="just">
              <a:lnSpc>
                <a:spcPct val="107000"/>
              </a:lnSpc>
              <a:spcAft>
                <a:spcPts val="800"/>
              </a:spcAft>
            </a:pP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3. Kadın kooperatiflerinin bakanlıklarla, kamu, yerel yönetim, üniversitelerin araştırma enstitüleri, dernekler, vakıflar, kooperatifler, meslek örgütleri, özel sektörle</a:t>
            </a:r>
            <a:r>
              <a:rPr lang="tr-T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ile olan diyaloglarının ve işbirliklerinin artması, </a:t>
            </a:r>
          </a:p>
          <a:p>
            <a:pPr algn="just">
              <a:lnSpc>
                <a:spcPct val="107000"/>
              </a:lnSpc>
              <a:spcAft>
                <a:spcPts val="800"/>
              </a:spcAft>
            </a:pP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4. Kadın kooperatiflerinin ulusal, bölgesel veya uluslararası </a:t>
            </a:r>
            <a:r>
              <a:rPr lang="tr-T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ağlara</a:t>
            </a: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katılması,</a:t>
            </a:r>
          </a:p>
          <a:p>
            <a:pPr algn="just">
              <a:lnSpc>
                <a:spcPct val="107000"/>
              </a:lnSpc>
              <a:spcAft>
                <a:spcPts val="800"/>
              </a:spcAft>
            </a:pP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5. Kadın kooperatiflerinin karar alma süreçlerinde etkin bir rol oynamaları için kapasitelerinin güçlendirilmesi, kadın kooperatiflerinin değişen ihtiyaçlarına uygun </a:t>
            </a:r>
            <a:r>
              <a:rPr lang="tr-T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savunuculuk</a:t>
            </a: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alanlarının, stratejilerinin oluşturulması, uygulanması, </a:t>
            </a:r>
          </a:p>
          <a:p>
            <a:pPr algn="just">
              <a:lnSpc>
                <a:spcPct val="107000"/>
              </a:lnSpc>
              <a:spcAft>
                <a:spcPts val="800"/>
              </a:spcAft>
            </a:pP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6. Kadın kooperatiflerinin stratejik planlama süreçlerine etki etmeleri, katılmaları, ortak çalışma pratikleri, yerel düzeyde uygulanabilir sosyal politika önerileri geliştirmeleri için </a:t>
            </a:r>
            <a:r>
              <a:rPr lang="tr-T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savunuculuk ve stratejik ortaklıklar </a:t>
            </a:r>
            <a:r>
              <a:rPr lang="tr-TR"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geliştirmek ve uygulamak.</a:t>
            </a:r>
          </a:p>
          <a:p>
            <a:endParaRPr lang="tr-TR" sz="2800" dirty="0">
              <a:solidFill>
                <a:schemeClr val="tx1"/>
              </a:solidFill>
            </a:endParaRPr>
          </a:p>
        </p:txBody>
      </p:sp>
    </p:spTree>
    <p:extLst>
      <p:ext uri="{BB962C8B-B14F-4D97-AF65-F5344CB8AC3E}">
        <p14:creationId xmlns:p14="http://schemas.microsoft.com/office/powerpoint/2010/main" val="205769311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Hibe Uygulama Sürecinin Tamamlanması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7162799"/>
          </a:xfrm>
        </p:spPr>
        <p:txBody>
          <a:bodyPr>
            <a:noAutofit/>
          </a:bodyPr>
          <a:lstStyle/>
          <a:p>
            <a:pPr lvl="0" algn="just">
              <a:lnSpc>
                <a:spcPct val="107000"/>
              </a:lnSpc>
            </a:pPr>
            <a:endPar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endParaRPr lang="tr-TR" sz="3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Hibe alan kadın kooperatifleri, proje başlangıç tarihinden itibaren aylık periyotla mali ve teknik rapor hazırlar. </a:t>
            </a:r>
            <a:r>
              <a:rPr lang="tr-TR" sz="3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Gerektiğinde kadın kooperatiflerine yerinde ziyaretler yapılarak raporlama süreçlerine destek verilir. </a:t>
            </a: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Projenin bittikten sonra nihai teknik ve mali final ve tüm proje çıktılarını Sözleşme Makamı </a:t>
            </a:r>
            <a:r>
              <a:rPr lang="tr-TR" sz="36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KEDV’e</a:t>
            </a: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göndermeleri gerekmektedir. KEDV tarafından ilgili raporlar 10 iş günü içerisinde değerlendirilerek, onaylanacaktır. </a:t>
            </a:r>
          </a:p>
        </p:txBody>
      </p:sp>
    </p:spTree>
    <p:extLst>
      <p:ext uri="{BB962C8B-B14F-4D97-AF65-F5344CB8AC3E}">
        <p14:creationId xmlns:p14="http://schemas.microsoft.com/office/powerpoint/2010/main" val="71645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Sözleşme Makamı Tarafından Sağlanan Hibe Miktarı</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just">
              <a:lnSpc>
                <a:spcPct val="107000"/>
              </a:lnSpc>
              <a:spcAft>
                <a:spcPts val="800"/>
              </a:spcAft>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tr-TR"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Bu Teklif Çağrısı kapsamında verilecek hibe aşağıda belirtilen alt ve üst sınırlar arasında olmalıdır:</a:t>
            </a:r>
          </a:p>
          <a:p>
            <a:pPr algn="just">
              <a:lnSpc>
                <a:spcPct val="107000"/>
              </a:lnSpc>
              <a:spcAft>
                <a:spcPts val="800"/>
              </a:spcAft>
            </a:pPr>
            <a:endPar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Asgari hibe miktarı: 3000 AVRO</a:t>
            </a:r>
          </a:p>
          <a:p>
            <a:pPr algn="just">
              <a:lnSpc>
                <a:spcPct val="107000"/>
              </a:lnSpc>
              <a:spcAft>
                <a:spcPts val="800"/>
              </a:spcAft>
            </a:pPr>
            <a:r>
              <a:rPr lang="tr-TR" sz="2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Azami hibe miktarı: 5000 AVRO</a:t>
            </a:r>
          </a:p>
          <a:p>
            <a:endParaRPr lang="tr-TR" sz="2800" dirty="0">
              <a:solidFill>
                <a:schemeClr val="tx1"/>
              </a:solidFill>
            </a:endParaRPr>
          </a:p>
        </p:txBody>
      </p:sp>
    </p:spTree>
    <p:extLst>
      <p:ext uri="{BB962C8B-B14F-4D97-AF65-F5344CB8AC3E}">
        <p14:creationId xmlns:p14="http://schemas.microsoft.com/office/powerpoint/2010/main" val="126938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Kadın Kooperatifleri Destek Programı Başvuru Kriterleri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l"/>
            <a:endParaRPr lang="tr-TR" sz="2800" dirty="0">
              <a:solidFill>
                <a:schemeClr val="tx1"/>
              </a:solidFill>
            </a:endParaRPr>
          </a:p>
          <a:p>
            <a:pPr algn="l"/>
            <a:endParaRPr lang="tr-TR" sz="2800" dirty="0">
              <a:solidFill>
                <a:schemeClr val="tx1"/>
              </a:solidFill>
            </a:endParaRPr>
          </a:p>
          <a:p>
            <a:pPr algn="l"/>
            <a:r>
              <a:rPr lang="tr-TR" sz="2800" b="1" dirty="0">
                <a:solidFill>
                  <a:schemeClr val="tx1"/>
                </a:solidFill>
              </a:rPr>
              <a:t>Başvuru Sahipleri için gerekli olan koşullar:</a:t>
            </a:r>
          </a:p>
          <a:p>
            <a:pPr algn="l"/>
            <a:r>
              <a:rPr lang="tr-TR" sz="2800" dirty="0">
                <a:solidFill>
                  <a:schemeClr val="tx1"/>
                </a:solidFill>
              </a:rPr>
              <a:t>Türkiye’de kayıtlı, aktif faaliyet gösteren bir kadın kooperatifi olmak (ortaklarının yalnızca kadınlardan oluştuğu bir kooperatif olmak) </a:t>
            </a:r>
          </a:p>
          <a:p>
            <a:pPr algn="l"/>
            <a:endParaRPr lang="tr-TR" sz="2800" dirty="0">
              <a:solidFill>
                <a:schemeClr val="tx1"/>
              </a:solidFill>
            </a:endParaRPr>
          </a:p>
          <a:p>
            <a:pPr algn="l"/>
            <a:r>
              <a:rPr lang="tr-TR" sz="2800" b="1" dirty="0">
                <a:solidFill>
                  <a:schemeClr val="tx1"/>
                </a:solidFill>
              </a:rPr>
              <a:t>Eş-başvuran yani proje ortakları için gerekli olan koşullar:</a:t>
            </a:r>
          </a:p>
          <a:p>
            <a:pPr algn="l"/>
            <a:r>
              <a:rPr lang="tr-TR" sz="2800" dirty="0">
                <a:solidFill>
                  <a:schemeClr val="tx1"/>
                </a:solidFill>
              </a:rPr>
              <a:t>Türkiye’de kayıtlı, aktif faaliyet gösteren bir kadın kooperatifi olmak (toplam ortakların % 90’nın kadınların oluşturduğu ve kadınların fayda sağladığı bir kooperatif olmak) </a:t>
            </a:r>
          </a:p>
        </p:txBody>
      </p:sp>
    </p:spTree>
    <p:extLst>
      <p:ext uri="{BB962C8B-B14F-4D97-AF65-F5344CB8AC3E}">
        <p14:creationId xmlns:p14="http://schemas.microsoft.com/office/powerpoint/2010/main" val="337884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Kadın Kooperatifleri Destek Programı Başvuru Kriterleri</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l"/>
            <a:endParaRPr lang="tr-TR" sz="4200" dirty="0">
              <a:solidFill>
                <a:schemeClr val="tx1"/>
              </a:solidFill>
            </a:endParaRPr>
          </a:p>
          <a:p>
            <a:pPr algn="l"/>
            <a:r>
              <a:rPr lang="tr-TR" sz="4200" dirty="0">
                <a:solidFill>
                  <a:schemeClr val="tx1"/>
                </a:solidFill>
              </a:rPr>
              <a:t>Bu hibe programı kapsamında ilgili </a:t>
            </a:r>
            <a:r>
              <a:rPr lang="tr-TR" sz="4200" b="1" dirty="0">
                <a:solidFill>
                  <a:schemeClr val="tx1"/>
                </a:solidFill>
              </a:rPr>
              <a:t>bakanlık, kamu, yerel yönetim, üniversiteler, araştırma enstitüleri, dernekler, vakıflar, kooperatifler, meslek örgütleri, sendikalar ağlar ve özel sektör ile çok ortaklı işbirlikleri</a:t>
            </a:r>
            <a:r>
              <a:rPr lang="tr-TR" sz="4200" dirty="0">
                <a:solidFill>
                  <a:schemeClr val="tx1"/>
                </a:solidFill>
              </a:rPr>
              <a:t> geliştirilerek hazırlanmış projeler ve faaliyet uygulama planlarına </a:t>
            </a:r>
            <a:r>
              <a:rPr lang="tr-TR" sz="4200" b="1" dirty="0">
                <a:solidFill>
                  <a:schemeClr val="tx1"/>
                </a:solidFill>
              </a:rPr>
              <a:t>öncelik</a:t>
            </a:r>
            <a:r>
              <a:rPr lang="tr-TR" sz="4200" dirty="0">
                <a:solidFill>
                  <a:schemeClr val="tx1"/>
                </a:solidFill>
              </a:rPr>
              <a:t> verilecektir. </a:t>
            </a:r>
          </a:p>
        </p:txBody>
      </p:sp>
    </p:spTree>
    <p:extLst>
      <p:ext uri="{BB962C8B-B14F-4D97-AF65-F5344CB8AC3E}">
        <p14:creationId xmlns:p14="http://schemas.microsoft.com/office/powerpoint/2010/main" val="343551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04900"/>
            <a:ext cx="15354300" cy="1523999"/>
          </a:xfrm>
        </p:spPr>
        <p:txBody>
          <a:bodyPr/>
          <a:lstStyle/>
          <a:p>
            <a:pPr algn="l"/>
            <a:r>
              <a:rPr lang="tr-TR" b="1" dirty="0"/>
              <a:t>Program Kapsamında Desteklenebilecek Faaliyetler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just">
              <a:lnSpc>
                <a:spcPct val="107000"/>
              </a:lnSpc>
              <a:spcAft>
                <a:spcPts val="800"/>
              </a:spcAft>
            </a:pPr>
            <a:r>
              <a:rPr lang="tr-TR" sz="3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Süre:</a:t>
            </a: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Projelerin süresi 4 aydır</a:t>
            </a:r>
          </a:p>
          <a:p>
            <a:pPr algn="just">
              <a:lnSpc>
                <a:spcPct val="107000"/>
              </a:lnSpc>
              <a:spcAft>
                <a:spcPts val="800"/>
              </a:spcAft>
            </a:pPr>
            <a:endPar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3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Yer: </a:t>
            </a: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Türkiye</a:t>
            </a:r>
          </a:p>
          <a:p>
            <a:pPr algn="just">
              <a:lnSpc>
                <a:spcPct val="107000"/>
              </a:lnSpc>
              <a:spcAft>
                <a:spcPts val="800"/>
              </a:spcAft>
            </a:pPr>
            <a:endPar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sz="3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Uygun Faaliyetler: </a:t>
            </a:r>
            <a:r>
              <a:rPr lang="tr-TR" sz="3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Proje faaliyetler bütünüdür; aşağıdaki faaliyetler örnek olarak verilmiştir; sizlerden programın hedeflerine, beklenen sonuçlarına, başarı göstergelerine uygun yaratıcı faaliyetler dizisi beklenmektedir.</a:t>
            </a:r>
          </a:p>
          <a:p>
            <a:endParaRPr lang="tr-TR" sz="2800" dirty="0">
              <a:solidFill>
                <a:schemeClr val="tx1"/>
              </a:solidFill>
            </a:endParaRPr>
          </a:p>
        </p:txBody>
      </p:sp>
    </p:spTree>
    <p:extLst>
      <p:ext uri="{BB962C8B-B14F-4D97-AF65-F5344CB8AC3E}">
        <p14:creationId xmlns:p14="http://schemas.microsoft.com/office/powerpoint/2010/main" val="190949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Program Kapsamında Desteklenebilecek Faaliyetler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476500"/>
            <a:ext cx="15316200" cy="6314921"/>
          </a:xfrm>
        </p:spPr>
        <p:txBody>
          <a:bodyPr>
            <a:noAutofit/>
          </a:bodyPr>
          <a:lstStyle/>
          <a:p>
            <a:pPr algn="just">
              <a:lnSpc>
                <a:spcPct val="107000"/>
              </a:lnSpc>
              <a:spcAft>
                <a:spcPts val="800"/>
              </a:spcAft>
            </a:pPr>
            <a:r>
              <a:rPr lang="tr-T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Öncelik 1: </a:t>
            </a: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Kadınların kadın kooperatiflerine ve/veya kadın kooperatiflerinin ağlara </a:t>
            </a:r>
            <a:r>
              <a:rPr lang="tr-T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katılım</a:t>
            </a: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süreçlerini desteklemek,   </a:t>
            </a:r>
          </a:p>
          <a:p>
            <a:pPr algn="just">
              <a:lnSpc>
                <a:spcPct val="107000"/>
              </a:lnSpc>
              <a:spcAft>
                <a:spcPts val="800"/>
              </a:spcAft>
            </a:pP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 kendi deneyimlerini paylaşmaya yönelik çalışmalar, buluşmalar, deneyim aktarımı, </a:t>
            </a:r>
          </a:p>
          <a:p>
            <a:pPr algn="just">
              <a:lnSpc>
                <a:spcPct val="107000"/>
              </a:lnSpc>
              <a:spcAft>
                <a:spcPts val="800"/>
              </a:spcAft>
            </a:pP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Kooperatifçilik ve iyi yönetişim konularında kapasite geliştirme atölyeleri (kooperatifçilik mevzuatı, kooperatifçilik ilkeleri, yönetişim, şeffaf ve hesap verebilir yönetim gibi konularda) </a:t>
            </a:r>
          </a:p>
          <a:p>
            <a:pPr algn="just">
              <a:lnSpc>
                <a:spcPct val="107000"/>
              </a:lnSpc>
              <a:spcAft>
                <a:spcPts val="800"/>
              </a:spcAft>
            </a:pP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Kadınların, kadın kooperatifinin ortaklarının ve çalıştığı diğer grupların tematik ihtiyaçlarını belirlemeye ve çözümüne yönelik stratejik plan hazırlama ve uygulama çalışmaları – stratejik plan, ihtiyaç odaklı fizibilite raporları, yuvarlak masa toplantısı, konferans, çalıştay ve benzeri işbirliği çalışmaları, </a:t>
            </a:r>
          </a:p>
          <a:p>
            <a:pPr algn="just">
              <a:lnSpc>
                <a:spcPct val="107000"/>
              </a:lnSpc>
              <a:spcAft>
                <a:spcPts val="800"/>
              </a:spcAft>
            </a:pP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Kooperatif ortaklarının kapasitelerinin güçlendirilmesine ve kurumsal kimliğinin oluşturulmasına yönelik seminerler ve çalıştaylar (toplumsal cinsiyet, liderlik ve örgütlenme, kooperatif yönetimi, yönetişim, dayanışma, katılımcılık, dijital okur-yazarlık, logo, slogan ve sosyal medya hesaplarının oluşturulması ve yönetimi, iletişim vb.) bu konuda uzman desteği alınması ve görünürlük materyallerinin geliştirilmesi, </a:t>
            </a:r>
          </a:p>
          <a:p>
            <a:pPr algn="just">
              <a:lnSpc>
                <a:spcPct val="107000"/>
              </a:lnSpc>
              <a:spcAft>
                <a:spcPts val="800"/>
              </a:spcAft>
            </a:pP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kooperatifinin daha fazla kadına, farklı gruplara erişimini artıracak ve bu grupların kooperatifte aktif rol almasını sağlayacak çalıştay, tanıtım ve bilgilendirme faaliyetleri, saha ziyaretleri ve raporlamaları, </a:t>
            </a:r>
          </a:p>
          <a:p>
            <a:pPr algn="just">
              <a:lnSpc>
                <a:spcPct val="107000"/>
              </a:lnSpc>
              <a:spcAft>
                <a:spcPts val="800"/>
              </a:spcAft>
            </a:pP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ekonomik girişimlerinin ölçeğini büyütmeye, tanınırlığını ve pazara erişimini artırmaya yönelik kapasite geliştirme ve işbirliği faaliyetleri, kadın kooperatifleri ve ağları arasında bilgi (</a:t>
            </a:r>
            <a:r>
              <a:rPr lang="tr-TR" sz="2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know</a:t>
            </a:r>
            <a:r>
              <a:rPr lang="tr-TR"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-how), yöntem ve deneyim paylaşımı - pazarlama iletişimi için uzman desteği, fuarlara katılım, tanıtım için özel etkinliklerin düzenlenmesi, uygulama planları geliştirilmesi, atölye çalışmaları, ortaklaşa geliştirilmiş faaliyetler</a:t>
            </a:r>
          </a:p>
          <a:p>
            <a:endParaRPr lang="tr-TR" sz="2000" dirty="0">
              <a:solidFill>
                <a:schemeClr val="tx1"/>
              </a:solidFill>
            </a:endParaRPr>
          </a:p>
        </p:txBody>
      </p:sp>
    </p:spTree>
    <p:extLst>
      <p:ext uri="{BB962C8B-B14F-4D97-AF65-F5344CB8AC3E}">
        <p14:creationId xmlns:p14="http://schemas.microsoft.com/office/powerpoint/2010/main" val="315864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5556" y="8791421"/>
            <a:ext cx="21259111" cy="2285354"/>
          </a:xfrm>
          <a:custGeom>
            <a:avLst/>
            <a:gdLst/>
            <a:ahLst/>
            <a:cxnLst/>
            <a:rect l="l" t="t" r="r" b="b"/>
            <a:pathLst>
              <a:path w="21259111" h="2285354">
                <a:moveTo>
                  <a:pt x="0" y="0"/>
                </a:moveTo>
                <a:lnTo>
                  <a:pt x="21259112" y="0"/>
                </a:lnTo>
                <a:lnTo>
                  <a:pt x="21259112" y="2285354"/>
                </a:lnTo>
                <a:lnTo>
                  <a:pt x="0" y="2285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3477854" y="8791421"/>
            <a:ext cx="3781446" cy="1506993"/>
          </a:xfrm>
          <a:custGeom>
            <a:avLst/>
            <a:gdLst/>
            <a:ahLst/>
            <a:cxnLst/>
            <a:rect l="l" t="t" r="r" b="b"/>
            <a:pathLst>
              <a:path w="3781446" h="1506993">
                <a:moveTo>
                  <a:pt x="0" y="0"/>
                </a:moveTo>
                <a:lnTo>
                  <a:pt x="3781446" y="0"/>
                </a:lnTo>
                <a:lnTo>
                  <a:pt x="3781446" y="1506992"/>
                </a:lnTo>
                <a:lnTo>
                  <a:pt x="0" y="1506992"/>
                </a:lnTo>
                <a:lnTo>
                  <a:pt x="0" y="0"/>
                </a:lnTo>
                <a:close/>
              </a:path>
            </a:pathLst>
          </a:custGeom>
          <a:blipFill>
            <a:blip r:embed="rId4"/>
            <a:stretch>
              <a:fillRect l="-102009" t="-230" r="-2342" b="-230"/>
            </a:stretch>
          </a:blipFill>
        </p:spPr>
        <p:txBody>
          <a:bodyPr/>
          <a:lstStyle/>
          <a:p>
            <a:endParaRPr lang="tr-TR"/>
          </a:p>
        </p:txBody>
      </p:sp>
      <p:sp>
        <p:nvSpPr>
          <p:cNvPr id="4" name="Freeform 4"/>
          <p:cNvSpPr/>
          <p:nvPr/>
        </p:nvSpPr>
        <p:spPr>
          <a:xfrm>
            <a:off x="1028700" y="8911534"/>
            <a:ext cx="3330914" cy="1386879"/>
          </a:xfrm>
          <a:custGeom>
            <a:avLst/>
            <a:gdLst/>
            <a:ahLst/>
            <a:cxnLst/>
            <a:rect l="l" t="t" r="r" b="b"/>
            <a:pathLst>
              <a:path w="3330914" h="1386879">
                <a:moveTo>
                  <a:pt x="0" y="0"/>
                </a:moveTo>
                <a:lnTo>
                  <a:pt x="3330914" y="0"/>
                </a:lnTo>
                <a:lnTo>
                  <a:pt x="3330914" y="1386879"/>
                </a:lnTo>
                <a:lnTo>
                  <a:pt x="0" y="1386879"/>
                </a:lnTo>
                <a:lnTo>
                  <a:pt x="0" y="0"/>
                </a:lnTo>
                <a:close/>
              </a:path>
            </a:pathLst>
          </a:custGeom>
          <a:blipFill>
            <a:blip r:embed="rId4"/>
            <a:stretch>
              <a:fillRect t="-2526" r="-123260" b="-2526"/>
            </a:stretch>
          </a:blipFill>
        </p:spPr>
        <p:txBody>
          <a:bodyPr/>
          <a:lstStyle/>
          <a:p>
            <a:endParaRPr lang="tr-TR"/>
          </a:p>
        </p:txBody>
      </p:sp>
      <p:sp>
        <p:nvSpPr>
          <p:cNvPr id="7" name="Başlık 6">
            <a:extLst>
              <a:ext uri="{FF2B5EF4-FFF2-40B4-BE49-F238E27FC236}">
                <a16:creationId xmlns:a16="http://schemas.microsoft.com/office/drawing/2014/main" id="{9E13AAC6-8C22-54C7-371D-44F37B41D5D5}"/>
              </a:ext>
            </a:extLst>
          </p:cNvPr>
          <p:cNvSpPr>
            <a:spLocks noGrp="1"/>
          </p:cNvSpPr>
          <p:nvPr>
            <p:ph type="ctrTitle"/>
          </p:nvPr>
        </p:nvSpPr>
        <p:spPr>
          <a:xfrm>
            <a:off x="1371600" y="1181101"/>
            <a:ext cx="15316200" cy="1523999"/>
          </a:xfrm>
        </p:spPr>
        <p:txBody>
          <a:bodyPr/>
          <a:lstStyle/>
          <a:p>
            <a:pPr algn="l"/>
            <a:r>
              <a:rPr lang="tr-TR" b="1" dirty="0"/>
              <a:t>Program Kapsamında Desteklenebilecek Faaliyetler</a:t>
            </a:r>
          </a:p>
        </p:txBody>
      </p:sp>
      <p:sp>
        <p:nvSpPr>
          <p:cNvPr id="8" name="Alt Başlık 7">
            <a:extLst>
              <a:ext uri="{FF2B5EF4-FFF2-40B4-BE49-F238E27FC236}">
                <a16:creationId xmlns:a16="http://schemas.microsoft.com/office/drawing/2014/main" id="{910473D3-94E6-420D-F7F7-C14535EE49B1}"/>
              </a:ext>
            </a:extLst>
          </p:cNvPr>
          <p:cNvSpPr>
            <a:spLocks noGrp="1"/>
          </p:cNvSpPr>
          <p:nvPr>
            <p:ph type="subTitle" idx="1"/>
          </p:nvPr>
        </p:nvSpPr>
        <p:spPr>
          <a:xfrm>
            <a:off x="1371600" y="2825213"/>
            <a:ext cx="15316200" cy="5594887"/>
          </a:xfrm>
        </p:spPr>
        <p:txBody>
          <a:bodyPr>
            <a:noAutofit/>
          </a:bodyPr>
          <a:lstStyle/>
          <a:p>
            <a:pPr algn="just">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Öncelik 2: </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Yaşamları üzerinde alınan kararlarda söz sahibi olabilmeleri amacıyla </a:t>
            </a:r>
            <a:r>
              <a:rPr lang="tr-TR"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savunuculuk</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becerilerini geliştirmek, </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Savunuculuk konusunda kapasite geliştirme faaliyetleri ve öncelikli ihtiyaçlarının çözümüne yönelik çalışmalar geliştirmeleri - yaparak birlikte öğrenme atölyeleri, uzman/</a:t>
            </a:r>
            <a:r>
              <a:rPr lang="tr-T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mentörlük</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desteği, vb.</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önceliklerine göre (örneğin mevzuat değişikliği, vergi indirimleri/istisnaları, teşvikler, sosyal satın alma, kaynak tahsisi) savunuculuk faaliyetlerinin planlanması ve uygulanması (sosyal medya kampanyaları, imza kampanyaları, basın açıklamaları, merkezi ve yerel yönetimlerle müzakereler ve toplantılar gibi araçlar kullanılabilir) </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iyi uygulama örneklerini, başarı hikayelerini, yarattıkları etkileri belgelemeye yönelik çalışmalar, (bu çalışmaların sonuçlarının merkezi ve yerel yönetimlere, kamuoyuna, diğer paydaşlarla paylaşımına yönelik iletişim ve görünürlük çalışmaları)</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ilgili bakanlık, kamu, yerel yönetim, üniversiteler, araştırma enstitüleri, dernekler, vakıflar, kooperatifler, meslek örgütleri, sendikalar, ağlar ve özel sektör</a:t>
            </a:r>
            <a:r>
              <a:rPr lang="tr-TR"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işbirliği geliştirmelerine ve temel haklarına erişimine yönelik çalışma ziyaretleri, toplantı ve çalıştaylar, </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Eşitsizlik, yoksulluk, iklim krizi, gıda güvenliği, dijital dönüşüm, geleceğin yeni işleri, tedarik zinciri modelleri gibi sorunlara ve bu sorunların giderilmesinde kadın kooperatiflerinin rolüne dikkate çeken kampanyalar, farkındalık artırma faaliyetleri ve ilgili kamu kuruluşları başta olmak üzere paydaşlarla işbirliği çalışmaları, </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Kadın kooperatiflerinin yeşil dijital dönüşüm kapasitelerini geliştirmeye yönelik faaliyetler ve uygulama planı, stratejik belge benzeri dokümanlar hazırlaması, </a:t>
            </a:r>
          </a:p>
          <a:p>
            <a:pPr algn="just">
              <a:lnSpc>
                <a:spcPct val="107000"/>
              </a:lnSpc>
              <a:spcAft>
                <a:spcPts val="8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İlgili kamu politikalarını, karar alma süreçlerini ve kaynak aktarımını izlemeye ve etkilemeye yönelik stratejik plan ve uygulama planlarının hazırlanması ve bu yönde savunuculuk faaliyetleri, </a:t>
            </a:r>
          </a:p>
          <a:p>
            <a:endParaRPr lang="tr-TR" sz="2800" dirty="0">
              <a:solidFill>
                <a:schemeClr val="tx1"/>
              </a:solidFill>
            </a:endParaRPr>
          </a:p>
        </p:txBody>
      </p:sp>
    </p:spTree>
    <p:extLst>
      <p:ext uri="{BB962C8B-B14F-4D97-AF65-F5344CB8AC3E}">
        <p14:creationId xmlns:p14="http://schemas.microsoft.com/office/powerpoint/2010/main" val="293717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757</TotalTime>
  <Words>3011</Words>
  <Application>Microsoft Office PowerPoint</Application>
  <PresentationFormat>Özel</PresentationFormat>
  <Paragraphs>302</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Oxfam TSTAR PRO 1</vt:lpstr>
      <vt:lpstr>Oxfam TSTAR PRO 2</vt:lpstr>
      <vt:lpstr>Calibri</vt:lpstr>
      <vt:lpstr>Arial</vt:lpstr>
      <vt:lpstr>Office Theme</vt:lpstr>
      <vt:lpstr>PowerPoint Sunusu</vt:lpstr>
      <vt:lpstr>Hibe Desteğinin Amaçları</vt:lpstr>
      <vt:lpstr>Kadın Kooperatifleri Destek Programından Beklenen Sonuçlar</vt:lpstr>
      <vt:lpstr>Sözleşme Makamı Tarafından Sağlanan Hibe Miktarı</vt:lpstr>
      <vt:lpstr>Kadın Kooperatifleri Destek Programı Başvuru Kriterleri</vt:lpstr>
      <vt:lpstr>Kadın Kooperatifleri Destek Programı Başvuru Kriterleri</vt:lpstr>
      <vt:lpstr>Program Kapsamında Desteklenebilecek Faaliyetler</vt:lpstr>
      <vt:lpstr>Program Kapsamında Desteklenebilecek Faaliyetler</vt:lpstr>
      <vt:lpstr>Program Kapsamında Desteklenebilecek Faaliyetler</vt:lpstr>
      <vt:lpstr>Program Kapsamında Desteklenebilecek Faaliyetler</vt:lpstr>
      <vt:lpstr>Uygun Maliyet Türleri ve Bütçe Kullanım Koşulları</vt:lpstr>
      <vt:lpstr>Uygun Maliyet Türleri</vt:lpstr>
      <vt:lpstr>Uygun Maliyet Türleri</vt:lpstr>
      <vt:lpstr>Program Başarı Göstergeleri</vt:lpstr>
      <vt:lpstr>Program Başarı Göstergeleri</vt:lpstr>
      <vt:lpstr>Kadın Kooperatifleri Destek Programına Başvuru Süreci</vt:lpstr>
      <vt:lpstr>Başvuru Sürecinde İstenen Evraklar?</vt:lpstr>
      <vt:lpstr>Ek 1 - Başvuru Formu</vt:lpstr>
      <vt:lpstr>PowerPoint Sunusu</vt:lpstr>
      <vt:lpstr>Destekleyici Belgelerin Sunulması</vt:lpstr>
      <vt:lpstr>Başvuru Aşamasında Nasıl Destek Alabilirsiniz?</vt:lpstr>
      <vt:lpstr>Değerlendirme Sürecinin Aşamaları ve Değerlendirme Kriterleri Nelerdir?</vt:lpstr>
      <vt:lpstr>Başvuru Formu Değerlendirme Tablosu</vt:lpstr>
      <vt:lpstr>Program için Öngörülen Zaman Planı</vt:lpstr>
      <vt:lpstr>Sonuçların Açıklanması</vt:lpstr>
      <vt:lpstr>Hibe Sürecinin Başlaması</vt:lpstr>
      <vt:lpstr>Sözleşme Yapmaya Hak Kazanan Hibe Faydalanıcılarına Yapılacak Ödemelerin Usul ve Esasları</vt:lpstr>
      <vt:lpstr>Hibe Uygulama Süreci </vt:lpstr>
      <vt:lpstr>Görünürlük Kuralları</vt:lpstr>
      <vt:lpstr>Hibe Uygulama Sürecinin Tamamlanması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KKDP - Master Slayt</dc:title>
  <dc:creator>Hazal Dede</dc:creator>
  <cp:lastModifiedBy>Hazal DEDE</cp:lastModifiedBy>
  <cp:revision>3</cp:revision>
  <dcterms:created xsi:type="dcterms:W3CDTF">2006-08-16T00:00:00Z</dcterms:created>
  <dcterms:modified xsi:type="dcterms:W3CDTF">2023-12-27T10:23:49Z</dcterms:modified>
  <dc:identifier>DAF22j6JU7A</dc:identifier>
</cp:coreProperties>
</file>